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62" r:id="rId2"/>
    <p:sldMasterId id="2147483774" r:id="rId3"/>
    <p:sldMasterId id="2147483786" r:id="rId4"/>
    <p:sldMasterId id="2147483798" r:id="rId5"/>
    <p:sldMasterId id="2147483810" r:id="rId6"/>
    <p:sldMasterId id="2147483822" r:id="rId7"/>
    <p:sldMasterId id="2147483834" r:id="rId8"/>
    <p:sldMasterId id="2147483846" r:id="rId9"/>
    <p:sldMasterId id="2147483858" r:id="rId10"/>
    <p:sldMasterId id="2147483896" r:id="rId11"/>
    <p:sldMasterId id="2147483924" r:id="rId12"/>
    <p:sldMasterId id="2147483936" r:id="rId13"/>
    <p:sldMasterId id="2147483949" r:id="rId14"/>
    <p:sldMasterId id="2147483962" r:id="rId15"/>
  </p:sldMasterIdLst>
  <p:notesMasterIdLst>
    <p:notesMasterId r:id="rId119"/>
  </p:notesMasterIdLst>
  <p:handoutMasterIdLst>
    <p:handoutMasterId r:id="rId120"/>
  </p:handoutMasterIdLst>
  <p:sldIdLst>
    <p:sldId id="415" r:id="rId16"/>
    <p:sldId id="351" r:id="rId17"/>
    <p:sldId id="338" r:id="rId18"/>
    <p:sldId id="416" r:id="rId19"/>
    <p:sldId id="451" r:id="rId20"/>
    <p:sldId id="343" r:id="rId21"/>
    <p:sldId id="378" r:id="rId22"/>
    <p:sldId id="379" r:id="rId23"/>
    <p:sldId id="380" r:id="rId24"/>
    <p:sldId id="381" r:id="rId25"/>
    <p:sldId id="421" r:id="rId26"/>
    <p:sldId id="417" r:id="rId27"/>
    <p:sldId id="418" r:id="rId28"/>
    <p:sldId id="506" r:id="rId29"/>
    <p:sldId id="449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36" r:id="rId44"/>
    <p:sldId id="437" r:id="rId45"/>
    <p:sldId id="524" r:id="rId46"/>
    <p:sldId id="453" r:id="rId47"/>
    <p:sldId id="452" r:id="rId48"/>
    <p:sldId id="454" r:id="rId49"/>
    <p:sldId id="322" r:id="rId50"/>
    <p:sldId id="323" r:id="rId51"/>
    <p:sldId id="525" r:id="rId52"/>
    <p:sldId id="526" r:id="rId53"/>
    <p:sldId id="527" r:id="rId54"/>
    <p:sldId id="528" r:id="rId55"/>
    <p:sldId id="529" r:id="rId56"/>
    <p:sldId id="530" r:id="rId57"/>
    <p:sldId id="531" r:id="rId58"/>
    <p:sldId id="532" r:id="rId59"/>
    <p:sldId id="533" r:id="rId60"/>
    <p:sldId id="507" r:id="rId61"/>
    <p:sldId id="508" r:id="rId62"/>
    <p:sldId id="509" r:id="rId63"/>
    <p:sldId id="463" r:id="rId64"/>
    <p:sldId id="477" r:id="rId65"/>
    <p:sldId id="478" r:id="rId66"/>
    <p:sldId id="464" r:id="rId67"/>
    <p:sldId id="465" r:id="rId68"/>
    <p:sldId id="466" r:id="rId69"/>
    <p:sldId id="467" r:id="rId70"/>
    <p:sldId id="468" r:id="rId71"/>
    <p:sldId id="469" r:id="rId72"/>
    <p:sldId id="470" r:id="rId73"/>
    <p:sldId id="479" r:id="rId74"/>
    <p:sldId id="480" r:id="rId75"/>
    <p:sldId id="481" r:id="rId76"/>
    <p:sldId id="482" r:id="rId77"/>
    <p:sldId id="483" r:id="rId78"/>
    <p:sldId id="484" r:id="rId79"/>
    <p:sldId id="536" r:id="rId80"/>
    <p:sldId id="523" r:id="rId81"/>
    <p:sldId id="511" r:id="rId82"/>
    <p:sldId id="512" r:id="rId83"/>
    <p:sldId id="513" r:id="rId84"/>
    <p:sldId id="514" r:id="rId85"/>
    <p:sldId id="515" r:id="rId86"/>
    <p:sldId id="516" r:id="rId87"/>
    <p:sldId id="517" r:id="rId88"/>
    <p:sldId id="518" r:id="rId89"/>
    <p:sldId id="519" r:id="rId90"/>
    <p:sldId id="520" r:id="rId91"/>
    <p:sldId id="522" r:id="rId92"/>
    <p:sldId id="485" r:id="rId93"/>
    <p:sldId id="486" r:id="rId94"/>
    <p:sldId id="487" r:id="rId95"/>
    <p:sldId id="537" r:id="rId96"/>
    <p:sldId id="554" r:id="rId97"/>
    <p:sldId id="555" r:id="rId98"/>
    <p:sldId id="538" r:id="rId99"/>
    <p:sldId id="539" r:id="rId100"/>
    <p:sldId id="540" r:id="rId101"/>
    <p:sldId id="541" r:id="rId102"/>
    <p:sldId id="542" r:id="rId103"/>
    <p:sldId id="490" r:id="rId104"/>
    <p:sldId id="491" r:id="rId105"/>
    <p:sldId id="501" r:id="rId106"/>
    <p:sldId id="502" r:id="rId107"/>
    <p:sldId id="503" r:id="rId108"/>
    <p:sldId id="504" r:id="rId109"/>
    <p:sldId id="372" r:id="rId110"/>
    <p:sldId id="534" r:id="rId111"/>
    <p:sldId id="547" r:id="rId112"/>
    <p:sldId id="373" r:id="rId113"/>
    <p:sldId id="414" r:id="rId114"/>
    <p:sldId id="455" r:id="rId115"/>
    <p:sldId id="458" r:id="rId116"/>
    <p:sldId id="459" r:id="rId117"/>
    <p:sldId id="460" r:id="rId118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CC"/>
    <a:srgbClr val="FF0066"/>
    <a:srgbClr val="0033CC"/>
    <a:srgbClr val="FFCC00"/>
    <a:srgbClr val="CC0000"/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ลักษณะชุดรูปแบบ 2 - เน้น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ลักษณะชุดรูปแบบ 2 - เน้น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ลักษณะชุดรูปแบบ 2 - เน้น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ลักษณะสีอ่อน 2 - เน้น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ลักษณะสีอ่อน 2 - เน้น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ลักษณะ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ลักษณะ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ลักษณะ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ลักษณะ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ลักษณะสีเข้ม 1 - เน้น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1" autoAdjust="0"/>
    <p:restoredTop sz="94056" autoAdjust="0"/>
  </p:normalViewPr>
  <p:slideViewPr>
    <p:cSldViewPr>
      <p:cViewPr>
        <p:scale>
          <a:sx n="70" d="100"/>
          <a:sy n="70" d="100"/>
        </p:scale>
        <p:origin x="-195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117" Type="http://schemas.openxmlformats.org/officeDocument/2006/relationships/slide" Target="slides/slide102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112" Type="http://schemas.openxmlformats.org/officeDocument/2006/relationships/slide" Target="slides/slide97.xml"/><Relationship Id="rId16" Type="http://schemas.openxmlformats.org/officeDocument/2006/relationships/slide" Target="slides/slide1.xml"/><Relationship Id="rId107" Type="http://schemas.openxmlformats.org/officeDocument/2006/relationships/slide" Target="slides/slide9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102" Type="http://schemas.openxmlformats.org/officeDocument/2006/relationships/slide" Target="slides/slide87.xml"/><Relationship Id="rId12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slide" Target="slides/slide90.xml"/><Relationship Id="rId113" Type="http://schemas.openxmlformats.org/officeDocument/2006/relationships/slide" Target="slides/slide98.xml"/><Relationship Id="rId118" Type="http://schemas.openxmlformats.org/officeDocument/2006/relationships/slide" Target="slides/slide10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103" Type="http://schemas.openxmlformats.org/officeDocument/2006/relationships/slide" Target="slides/slide88.xml"/><Relationship Id="rId108" Type="http://schemas.openxmlformats.org/officeDocument/2006/relationships/slide" Target="slides/slide93.xml"/><Relationship Id="rId116" Type="http://schemas.openxmlformats.org/officeDocument/2006/relationships/slide" Target="slides/slide101.xml"/><Relationship Id="rId124" Type="http://schemas.openxmlformats.org/officeDocument/2006/relationships/tableStyles" Target="tableStyle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11" Type="http://schemas.openxmlformats.org/officeDocument/2006/relationships/slide" Target="slides/slide9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6" Type="http://schemas.openxmlformats.org/officeDocument/2006/relationships/slide" Target="slides/slide91.xml"/><Relationship Id="rId114" Type="http://schemas.openxmlformats.org/officeDocument/2006/relationships/slide" Target="slides/slide99.xml"/><Relationship Id="rId11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slide" Target="slides/slide86.xml"/><Relationship Id="rId12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109" Type="http://schemas.openxmlformats.org/officeDocument/2006/relationships/slide" Target="slides/slide9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slide" Target="slides/slide89.xml"/><Relationship Id="rId12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slide" Target="slides/slide72.xml"/><Relationship Id="rId110" Type="http://schemas.openxmlformats.org/officeDocument/2006/relationships/slide" Target="slides/slide95.xml"/><Relationship Id="rId115" Type="http://schemas.openxmlformats.org/officeDocument/2006/relationships/slide" Target="slides/slide10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7B87B3-DF03-41B3-BD0D-2565846331B4}" type="datetimeFigureOut">
              <a:rPr lang="th-TH"/>
              <a:pPr>
                <a:defRPr/>
              </a:pPr>
              <a:t>08/12/57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91FC3A-B8B6-4B7B-8F8D-D36FE63E599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5814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1247D8-4EBA-4C93-A5A3-3B8532A0BB76}" type="datetimeFigureOut">
              <a:rPr lang="th-TH"/>
              <a:pPr>
                <a:defRPr/>
              </a:pPr>
              <a:t>08/12/57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7CA090-BF91-4D88-B8FF-001A5BBBA52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2939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698F58-6E0B-409C-A65C-0C9F825CCFD9}" type="slidenum">
              <a:rPr lang="th-TH" smtClean="0"/>
              <a:pPr>
                <a:defRPr/>
              </a:pPr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86787F-0032-4B8B-940A-407D683208ED}" type="slidenum">
              <a:rPr lang="th-TH" smtClean="0"/>
              <a:pPr>
                <a:defRPr/>
              </a:pPr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0DC02-731F-4A8A-8F57-C8D4D673D5D0}" type="slidenum">
              <a:rPr lang="th-TH" smtClean="0"/>
              <a:pPr>
                <a:defRPr/>
              </a:pPr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81F592-0482-4BCC-A826-65B44D426E44}" type="slidenum">
              <a:rPr lang="th-TH" smtClean="0"/>
              <a:pPr>
                <a:defRPr/>
              </a:pPr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4455AF-C1F0-4AFA-89C6-DA0086CA8312}" type="slidenum">
              <a:rPr lang="th-TH" smtClean="0"/>
              <a:pPr>
                <a:defRPr/>
              </a:pPr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141718-558C-4772-8B09-D1BDBC55E04E}" type="slidenum">
              <a:rPr lang="th-TH" smtClean="0"/>
              <a:pPr>
                <a:defRPr/>
              </a:pPr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FE1F1B-B8C0-4712-885B-3001BDC3F36F}" type="slidenum">
              <a:rPr lang="th-TH" smtClean="0"/>
              <a:pPr>
                <a:defRPr/>
              </a:pPr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B05900-7CA2-4383-9920-7DBF2AB3E714}" type="slidenum">
              <a:rPr lang="th-TH" smtClean="0"/>
              <a:pPr>
                <a:defRPr/>
              </a:pPr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167CD-A1A9-4743-B7B2-6F7BBE095DD1}" type="slidenum">
              <a:rPr lang="th-TH" smtClean="0"/>
              <a:pPr>
                <a:defRPr/>
              </a:pPr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632B95-D385-4D9F-A129-82F8C4FB92B4}" type="slidenum">
              <a:rPr lang="th-TH" smtClean="0"/>
              <a:pPr>
                <a:defRPr/>
              </a:pPr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9122C5-07BD-42EA-8D84-BE806B2AC050}" type="slidenum">
              <a:rPr lang="th-TH" smtClean="0"/>
              <a:pPr>
                <a:defRPr/>
              </a:pPr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00AD5-EE60-4C12-B582-BB4769F3410C}" type="slidenum">
              <a:rPr lang="th-TH" smtClean="0"/>
              <a:pPr>
                <a:defRPr/>
              </a:pPr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F55777-7DC4-411D-8FDE-5F60BE50BF99}" type="slidenum">
              <a:rPr lang="th-TH" smtClean="0"/>
              <a:pPr>
                <a:defRPr/>
              </a:pPr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12E4F4-93C8-45BB-BFF5-003B3C283D53}" type="slidenum">
              <a:rPr lang="th-TH" smtClean="0"/>
              <a:pPr>
                <a:defRPr/>
              </a:pPr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A16127-CFE4-41A6-9A47-C2DBD6D6073D}" type="slidenum">
              <a:rPr lang="th-TH" smtClean="0"/>
              <a:pPr>
                <a:defRPr/>
              </a:pPr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8377EF-98EB-486F-950C-CABD17DF3679}" type="slidenum">
              <a:rPr lang="th-TH" smtClean="0"/>
              <a:pPr>
                <a:defRPr/>
              </a:pPr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194006-B01B-4025-905C-1254D8E63446}" type="slidenum">
              <a:rPr lang="en-US"/>
              <a:pPr>
                <a:defRPr/>
              </a:pPr>
              <a:t>33</a:t>
            </a:fld>
            <a:endParaRPr lang="th-TH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1D040A-5FC4-4531-9296-BF30EEBB3178}" type="slidenum">
              <a:rPr lang="th-TH" smtClean="0"/>
              <a:pPr>
                <a:defRPr/>
              </a:pPr>
              <a:t>35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47FA27-4F3B-4E0D-BFB8-81C45EAB5909}" type="slidenum">
              <a:rPr lang="th-TH" smtClean="0"/>
              <a:pPr>
                <a:defRPr/>
              </a:pPr>
              <a:t>36</a:t>
            </a:fld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/>
            <a:fld id="{56AE0EB1-2E41-4B8A-9D9C-7D1E18637708}" type="slidenum">
              <a:rPr lang="en-US" sz="1200" smtClean="0">
                <a:solidFill>
                  <a:prstClr val="black"/>
                </a:solidFill>
              </a:rPr>
              <a:pPr algn="r"/>
              <a:t>39</a:t>
            </a:fld>
            <a:endParaRPr lang="th-TH" sz="1200" smtClean="0">
              <a:solidFill>
                <a:prstClr val="black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21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21" y="4344970"/>
            <a:ext cx="5487358" cy="41142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/>
            <a:fld id="{2BBC7111-0D63-4E0A-B4AB-43D11374BEB0}" type="slidenum">
              <a:rPr lang="en-US" sz="1200" smtClean="0">
                <a:solidFill>
                  <a:prstClr val="black"/>
                </a:solidFill>
              </a:rPr>
              <a:pPr algn="r"/>
              <a:t>41</a:t>
            </a:fld>
            <a:endParaRPr lang="th-TH" sz="1200" smtClean="0">
              <a:solidFill>
                <a:prstClr val="black"/>
              </a:solidFill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217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21" y="4344970"/>
            <a:ext cx="5487358" cy="41142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/>
            <a:fld id="{D1C6C36B-0916-4A85-ABAA-D8335E707C96}" type="slidenum">
              <a:rPr lang="en-US" sz="1200" smtClean="0">
                <a:solidFill>
                  <a:prstClr val="black"/>
                </a:solidFill>
              </a:rPr>
              <a:pPr algn="r"/>
              <a:t>42</a:t>
            </a:fld>
            <a:endParaRPr lang="th-TH" sz="1200" smtClean="0">
              <a:solidFill>
                <a:prstClr val="black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2175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21" y="4344970"/>
            <a:ext cx="5487358" cy="41142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25C5D-5991-4EBD-BB5F-73C81B2FD1D1}" type="slidenum">
              <a:rPr lang="th-TH" smtClean="0"/>
              <a:pPr>
                <a:defRPr/>
              </a:pPr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/>
            <a:fld id="{8C0804AF-2D2D-4268-81F5-2778AB306C89}" type="slidenum">
              <a:rPr lang="en-US" sz="1200" smtClean="0">
                <a:solidFill>
                  <a:prstClr val="black"/>
                </a:solidFill>
              </a:rPr>
              <a:pPr algn="r"/>
              <a:t>43</a:t>
            </a:fld>
            <a:endParaRPr lang="th-TH" sz="1200" smtClean="0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2175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21" y="4344970"/>
            <a:ext cx="5487358" cy="41142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/>
            <a:fld id="{58B14A71-4D20-4748-8331-4F25607FB794}" type="slidenum">
              <a:rPr lang="en-US" sz="1200" smtClean="0">
                <a:solidFill>
                  <a:prstClr val="black"/>
                </a:solidFill>
              </a:rPr>
              <a:pPr algn="r"/>
              <a:t>44</a:t>
            </a:fld>
            <a:endParaRPr lang="th-TH" sz="1200" smtClean="0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2175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21" y="4344970"/>
            <a:ext cx="5487358" cy="41142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EE2069-E52A-4C3C-8E2D-8056C7842A41}" type="slidenum">
              <a:rPr lang="th-TH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F921F-F3D8-4347-AA9E-5069F794D105}" type="slidenum">
              <a:rPr lang="th-TH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B3EB4-9D06-4C7D-9577-E4122CA3B653}" type="slidenum">
              <a:rPr lang="th-TH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6309C0-5582-48FA-9CA2-F8E72AAE2D86}" type="slidenum">
              <a:rPr lang="th-TH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5353E-4631-4BF2-A5CD-6530AAD2B357}" type="slidenum">
              <a:rPr lang="th-TH" smtClean="0"/>
              <a:pPr>
                <a:defRPr/>
              </a:pPr>
              <a:t>95</a:t>
            </a:fld>
            <a:endParaRPr lang="th-TH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210EE-12FC-4679-98F6-7237BD9EFCCA}" type="slidenum">
              <a:rPr lang="th-TH" smtClean="0"/>
              <a:pPr>
                <a:defRPr/>
              </a:pPr>
              <a:t>98</a:t>
            </a:fld>
            <a:endParaRPr lang="th-TH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32292-63BA-4713-92F5-F33020B1412B}" type="slidenum">
              <a:rPr lang="en-US">
                <a:solidFill>
                  <a:prstClr val="black"/>
                </a:solidFill>
              </a:rPr>
              <a:pPr/>
              <a:t>99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40B421-2331-486E-B6F6-4C2BF8B2FB00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D7701F-BDF5-454D-80E6-C8E9620EB194}" type="slidenum">
              <a:rPr lang="th-TH" smtClean="0"/>
              <a:pPr>
                <a:defRPr/>
              </a:pPr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2E59B8-8535-4CEA-BE83-004F592773AF}" type="slidenum">
              <a:rPr lang="th-TH" smtClean="0"/>
              <a:pPr>
                <a:defRPr/>
              </a:pPr>
              <a:t>9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DA5885-7E5B-4ED2-AB0A-AA0B3BC08649}" type="slidenum">
              <a:rPr lang="th-TH" smtClean="0"/>
              <a:pPr>
                <a:defRPr/>
              </a:pPr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43873-A248-4C69-9561-6507B457E030}" type="slidenum">
              <a:rPr lang="th-TH" smtClean="0"/>
              <a:pPr>
                <a:defRPr/>
              </a:pPr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8377EF-98EB-486F-950C-CABD17DF3679}" type="slidenum">
              <a:rPr lang="th-TH" smtClean="0"/>
              <a:pPr>
                <a:defRPr/>
              </a:pPr>
              <a:t>17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หน้าจั่ว 3"/>
          <p:cNvSpPr/>
          <p:nvPr/>
        </p:nvSpPr>
        <p:spPr>
          <a:xfrm rot="16200000">
            <a:off x="7553326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540545" y="776290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540545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5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1371600" y="6011865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652C8EED-92DD-48B1-9E12-69989CAA313B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1371600" y="5649915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91526" y="5753102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0826C0-B4CE-4929-A355-286C7365DA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0063672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7011-4A9D-4EF1-91B7-0486CFFDA043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EF39-A71F-438A-8C18-832D86AFCD5A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22558"/>
      </p:ext>
    </p:extLst>
  </p:cSld>
  <p:clrMapOvr>
    <a:masterClrMapping/>
  </p:clrMapOvr>
  <p:transition>
    <p:diamond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หน้าจั่ว 3"/>
          <p:cNvSpPr/>
          <p:nvPr/>
        </p:nvSpPr>
        <p:spPr>
          <a:xfrm rot="16200000">
            <a:off x="7553326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540545" y="776290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540545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5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1371600" y="6011865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652C8EED-92DD-48B1-9E12-69989CAA313B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1371600" y="5649915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91526" y="5753102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0826C0-B4CE-4929-A355-286C7365DA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0177215"/>
      </p:ext>
    </p:extLst>
  </p:cSld>
  <p:clrMapOvr>
    <a:masterClrMapping/>
  </p:clrMapOvr>
  <p:transition>
    <p:diamond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791075" y="6480177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EBFD9-4A49-4B7C-BF96-FB76A56AC13F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481765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85A4-42FE-4B44-9243-33A7966B2A9C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26122"/>
      </p:ext>
    </p:extLst>
  </p:cSld>
  <p:clrMapOvr>
    <a:masterClrMapping/>
  </p:clrMapOvr>
  <p:transition>
    <p:diamond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มุมฉาก 3"/>
          <p:cNvSpPr/>
          <p:nvPr/>
        </p:nvSpPr>
        <p:spPr>
          <a:xfrm flipV="1">
            <a:off x="6350" y="6352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สามเหลี่ยมหน้าจั่ว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 rot="10800000">
            <a:off x="6469064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flipV="1">
            <a:off x="1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8FE1-CBBD-45F0-B549-1B373EFAEB9F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19375" y="6481765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450264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63986-E235-451D-AC26-5EFC12BFB94A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09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8D00-867F-41BF-8D3A-21CD83B665B9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33F5-458B-4ABB-8E38-46C1464CABA7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82769"/>
      </p:ext>
    </p:extLst>
  </p:cSld>
  <p:clrMapOvr>
    <a:masterClrMapping/>
  </p:clrMapOvr>
  <p:transition>
    <p:diamond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>
          <a:xfrm>
            <a:off x="4791076" y="6481765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5BF9D-99CE-4271-A7FD-8088BCCAC48D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57201" y="6481765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7589839" y="6483352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DC9ADB8-F6C9-4B91-96DE-B1AD50E635B5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31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A71B-5D92-4001-84EB-1A533CF91D2A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620E-CF50-4D43-82D3-9AC87D3FB896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55460"/>
      </p:ext>
    </p:extLst>
  </p:cSld>
  <p:clrMapOvr>
    <a:masterClrMapping/>
  </p:clrMapOvr>
  <p:transition>
    <p:diamond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5F8EE-DC95-45B9-8A5C-6A229525CAE7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8D451-0A42-4BC3-AF80-AA0F974A4212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48199"/>
      </p:ext>
    </p:extLst>
  </p:cSld>
  <p:clrMapOvr>
    <a:masterClrMapping/>
  </p:clrMapOvr>
  <p:transition>
    <p:diamond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278563" y="6556377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40CC1B3-7BA9-477F-9273-681FCD487E96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35064" y="6556377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410575" y="6556377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E1738A8-0827-4497-96AF-84A4109C2ADD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43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108700" y="6556377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4B024B3-067D-4A40-9B47-C46B139CB052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69989" y="6557965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16900" y="6556377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9407D4C-DBDA-4F52-834B-7E8654714E96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14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7011-4A9D-4EF1-91B7-0486CFFDA043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EF39-A71F-438A-8C18-832D86AFCD5A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57642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E73C-2435-4EF2-BC93-7E9FB3CB409B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70B7-9201-459F-B387-C3FF333D9350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4393"/>
      </p:ext>
    </p:extLst>
  </p:cSld>
  <p:clrMapOvr>
    <a:masterClrMapping/>
  </p:clrMapOvr>
  <p:transition>
    <p:diamond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E73C-2435-4EF2-BC93-7E9FB3CB409B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70B7-9201-459F-B387-C3FF333D9350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43420"/>
      </p:ext>
    </p:extLst>
  </p:cSld>
  <p:clrMapOvr>
    <a:masterClrMapping/>
  </p:clrMapOvr>
  <p:transition>
    <p:diamond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AEFAF-39C7-4707-BA12-D08E3F553E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91631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0984C-966E-4A93-B6C2-0A449E222E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69062"/>
      </p:ext>
    </p:extLst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C9479-2F30-4342-BDD3-7A4E8B62CF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87169"/>
      </p:ext>
    </p:extLst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0FD1C-39A9-4246-8B23-F7B6E0B8F2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10905"/>
      </p:ext>
    </p:extLst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BB5A1-E971-4F94-A3BF-CCA57CF1F9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91134"/>
      </p:ext>
    </p:extLst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9497-D9DF-4AF0-8D28-6D01826022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02258"/>
      </p:ext>
    </p:extLst>
  </p:cSld>
  <p:clrMapOvr>
    <a:masterClrMapping/>
  </p:clrMapOvr>
  <p:transition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7FACD-F64C-41DC-87CC-BC195F427B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69312"/>
      </p:ext>
    </p:extLst>
  </p:cSld>
  <p:clrMapOvr>
    <a:masterClrMapping/>
  </p:clrMapOvr>
  <p:transition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A8694-3A6A-40CB-AD21-2AA277B69A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23046"/>
      </p:ext>
    </p:extLst>
  </p:cSld>
  <p:clrMapOvr>
    <a:masterClrMapping/>
  </p:clrMapOvr>
  <p:transition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E6EAF-F570-438B-9218-CEFDF9E43D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2354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C6DAA-207D-44FC-AF4D-259F808BEC1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9ACAE-D866-4D51-8429-FF9ADC880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63855"/>
      </p:ext>
    </p:extLst>
  </p:cSld>
  <p:clrMapOvr>
    <a:masterClrMapping/>
  </p:clrMapOvr>
  <p:transition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4B46A-9643-4B59-94A1-9EBE7A9D44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87253"/>
      </p:ext>
    </p:extLst>
  </p:cSld>
  <p:clrMapOvr>
    <a:masterClrMapping/>
  </p:clrMapOvr>
  <p:transition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169DA8-F8E3-4755-8867-2A05BF3499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66552"/>
      </p:ext>
    </p:extLst>
  </p:cSld>
  <p:clrMapOvr>
    <a:masterClrMapping/>
  </p:clrMapOvr>
  <p:transition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ตาราง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1031C7-5BDE-4400-A67B-9DAF65C068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09931"/>
      </p:ext>
    </p:extLst>
  </p:cSld>
  <p:clrMapOvr>
    <a:masterClrMapping/>
  </p:clrMapOvr>
  <p:transition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2599B8-3371-4067-A27D-78BA206BAC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00333"/>
      </p:ext>
    </p:extLst>
  </p:cSld>
  <p:clrMapOvr>
    <a:masterClrMapping/>
  </p:clrMapOvr>
  <p:transition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th-TH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4099" name="Picture 3" descr="ANABN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th-TH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คลิกเพื่อแก้ไขลักษณะต้นแบบชื่อเรื่อง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คลิกเพื่อแก้ไขลักษณะต้นแบบหัวข้อย่อย</a:t>
            </a:r>
            <a:endParaRPr lang="en-US" noProof="0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0258A56A-68B0-4474-9933-2DBFE0EB544A}" type="slidenum">
              <a:rPr lang="en-US">
                <a:solidFill>
                  <a:srgbClr val="0066FF"/>
                </a:solidFill>
              </a:rPr>
              <a:pPr/>
              <a:t>‹#›</a:t>
            </a:fld>
            <a:endParaRPr lang="th-TH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015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EF41D-E7E0-4BB9-8E40-16D99B9822DE}" type="slidenum">
              <a:rPr lang="en-US">
                <a:solidFill>
                  <a:srgbClr val="0066FF"/>
                </a:solidFill>
              </a:rPr>
              <a:pPr/>
              <a:t>‹#›</a:t>
            </a:fld>
            <a:endParaRPr lang="th-TH" sz="140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610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AEF79-55E2-44FE-BECF-8C3A6211877F}" type="slidenum">
              <a:rPr lang="en-US">
                <a:solidFill>
                  <a:srgbClr val="0066FF"/>
                </a:solidFill>
              </a:rPr>
              <a:pPr/>
              <a:t>‹#›</a:t>
            </a:fld>
            <a:endParaRPr lang="th-TH" sz="140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072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60E2A-2AC5-430F-88AC-E37A154226F7}" type="slidenum">
              <a:rPr lang="en-US">
                <a:solidFill>
                  <a:srgbClr val="0066FF"/>
                </a:solidFill>
              </a:rPr>
              <a:pPr/>
              <a:t>‹#›</a:t>
            </a:fld>
            <a:endParaRPr lang="th-TH" sz="140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313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22737-FF97-4BCD-8751-E2047FC3DF32}" type="slidenum">
              <a:rPr lang="en-US">
                <a:solidFill>
                  <a:srgbClr val="0066FF"/>
                </a:solidFill>
              </a:rPr>
              <a:pPr/>
              <a:t>‹#›</a:t>
            </a:fld>
            <a:endParaRPr lang="th-TH" sz="140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5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739C-B3C4-4062-B818-5B851685F6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71669-4E81-4169-84B0-AA7F04752696}" type="slidenum">
              <a:rPr lang="en-US">
                <a:solidFill>
                  <a:srgbClr val="0066FF"/>
                </a:solidFill>
              </a:rPr>
              <a:pPr/>
              <a:t>‹#›</a:t>
            </a:fld>
            <a:endParaRPr lang="th-TH" sz="140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70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9E7FF-9640-4E27-91DF-6DF5A39FD61A}" type="slidenum">
              <a:rPr lang="en-US">
                <a:solidFill>
                  <a:srgbClr val="0066FF"/>
                </a:solidFill>
              </a:rPr>
              <a:pPr/>
              <a:t>‹#›</a:t>
            </a:fld>
            <a:endParaRPr lang="th-TH" sz="140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917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2D44C-D2FD-4C0F-8E10-FBF3EF6113F8}" type="slidenum">
              <a:rPr lang="en-US">
                <a:solidFill>
                  <a:srgbClr val="0066FF"/>
                </a:solidFill>
              </a:rPr>
              <a:pPr/>
              <a:t>‹#›</a:t>
            </a:fld>
            <a:endParaRPr lang="th-TH" sz="140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414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AD51D-83EF-4CFD-A206-55634F39A345}" type="slidenum">
              <a:rPr lang="en-US">
                <a:solidFill>
                  <a:srgbClr val="0066FF"/>
                </a:solidFill>
              </a:rPr>
              <a:pPr/>
              <a:t>‹#›</a:t>
            </a:fld>
            <a:endParaRPr lang="th-TH" sz="140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296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94C36-9A22-45CC-A522-BE3573065B99}" type="slidenum">
              <a:rPr lang="en-US">
                <a:solidFill>
                  <a:srgbClr val="0066FF"/>
                </a:solidFill>
              </a:rPr>
              <a:pPr/>
              <a:t>‹#›</a:t>
            </a:fld>
            <a:endParaRPr lang="th-TH" sz="140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190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66FF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FC600-F50F-4C1F-ACDE-09BB9A648EC8}" type="slidenum">
              <a:rPr lang="en-US">
                <a:solidFill>
                  <a:srgbClr val="0066FF"/>
                </a:solidFill>
              </a:rPr>
              <a:pPr/>
              <a:t>‹#›</a:t>
            </a:fld>
            <a:endParaRPr lang="th-TH" sz="140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24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solidFill>
                  <a:srgbClr val="000000"/>
                </a:solidFill>
              </a:endParaRPr>
            </a:p>
          </p:txBody>
        </p:sp>
      </p:grpSp>
      <p:sp>
        <p:nvSpPr>
          <p:cNvPr id="143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40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/>
              <a:t>Click to edit Master title style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48E3-72E8-44CF-9665-87E519E68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665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8577F-B411-494C-A66B-FA3AEDB6F7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311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7787-F02F-4802-9AE3-AFA0F78A7B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162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D86F-888E-4056-AB97-8C373C7356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61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AAA83-ABED-4CA6-877C-3EC493FCB07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C49A5-9D5D-426D-A67A-6D09DDD198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558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B4484-E1C0-4CC1-A090-867E3BB950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996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05D7D-CDF9-4CED-87EA-D899D67FCE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874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3E87-9E9A-42F6-922C-263A80A3F1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832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4B961-586C-47C0-B100-8B37634B26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4021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67D6B-5BCA-4874-9CB1-A8B9DA1108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834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5E805-70F4-4CD3-8BDF-A4BAC2E377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323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B7654-2A9C-4242-AD6C-61242E6BFC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9032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A5A5-575D-4B42-B451-F8ADDAA8D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568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B609-1617-4B2D-A3C9-E5ED78F88C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12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1E3C-A21E-47D6-B795-44504A41325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6B1CC-A6D4-4942-8D0E-CF6B271760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613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C4FDE-66EC-49D0-8A9A-7DB4633C0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049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022E4-A82F-4706-90BD-6EB0072FDF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468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F4574-0165-4668-87DC-A75C9346B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582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07E53-4A61-440C-9780-2B1710E5B2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3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4780-AA3C-4AF9-8CB9-85BF3A7BCC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82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01342-9B55-4569-8F17-7DD7399FB0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3987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5C00A-5935-4401-A2AD-FD492685FA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849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78DA8-BEE5-40FD-AF69-7846B889D3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910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ชื่อเรื่อง ข้อความ และภาพตัดป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ภาพตัดปะ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F17B-6BC4-4447-873F-218D3E008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40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2B4D-63B3-494E-9D67-9BA28DAD2FD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732786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9289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9674990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69577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639177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057536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81803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21150258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7318195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2433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ADA6-9B98-4650-9FDE-C6B9CD0FDBE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66793" y="206375"/>
            <a:ext cx="2288931" cy="591978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" y="206375"/>
            <a:ext cx="6726115" cy="5919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9277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D84D-2BB7-421C-9879-21AEC775716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A91C0-4E30-4175-A662-C117F2F69F9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791075" y="6480177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EBFD9-4A49-4B7C-BF96-FB76A56AC13F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481765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85A4-42FE-4B44-9243-33A7966B2A9C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40131"/>
      </p:ext>
    </p:extLst>
  </p:cSld>
  <p:clrMapOvr>
    <a:masterClrMapping/>
  </p:clrMapOvr>
  <p:transition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1BCE-B7C6-48D7-9B2D-D1BB2D40AE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C430-784C-4006-947C-1653F73175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1"/>
            <a:ext cx="4829287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DCA2-D5A6-46FF-A696-03D1602FF2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หน้าจั่ว 3"/>
          <p:cNvSpPr/>
          <p:nvPr/>
        </p:nvSpPr>
        <p:spPr>
          <a:xfrm rot="16200000">
            <a:off x="7553326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540545" y="776290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540545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5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1371600" y="6011865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652C8EED-92DD-48B1-9E12-69989CAA313B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1371600" y="5649915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91526" y="5753102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0826C0-B4CE-4929-A355-286C7365DA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4326934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791075" y="6480177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EBFD9-4A49-4B7C-BF96-FB76A56AC13F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481765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85A4-42FE-4B44-9243-33A7966B2A9C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17416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มุมฉาก 3"/>
          <p:cNvSpPr/>
          <p:nvPr/>
        </p:nvSpPr>
        <p:spPr>
          <a:xfrm flipV="1">
            <a:off x="6350" y="6352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สามเหลี่ยมหน้าจั่ว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 rot="10800000">
            <a:off x="6469064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flipV="1">
            <a:off x="1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8FE1-CBBD-45F0-B549-1B373EFAEB9F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19375" y="6481765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450264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63986-E235-451D-AC26-5EFC12BFB94A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27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8D00-867F-41BF-8D3A-21CD83B665B9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33F5-458B-4ABB-8E38-46C1464CABA7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3825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>
          <a:xfrm>
            <a:off x="4791076" y="6481765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5BF9D-99CE-4271-A7FD-8088BCCAC48D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57201" y="6481765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7589839" y="6483352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DC9ADB8-F6C9-4B91-96DE-B1AD50E635B5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73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A71B-5D92-4001-84EB-1A533CF91D2A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620E-CF50-4D43-82D3-9AC87D3FB896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85411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5F8EE-DC95-45B9-8A5C-6A229525CAE7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8D451-0A42-4BC3-AF80-AA0F974A4212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99304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มุมฉาก 3"/>
          <p:cNvSpPr/>
          <p:nvPr/>
        </p:nvSpPr>
        <p:spPr>
          <a:xfrm flipV="1">
            <a:off x="6350" y="6352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สามเหลี่ยมหน้าจั่ว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 rot="10800000">
            <a:off x="6469064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flipV="1">
            <a:off x="1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8FE1-CBBD-45F0-B549-1B373EFAEB9F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19375" y="6481765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450264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63986-E235-451D-AC26-5EFC12BFB94A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42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278563" y="6556377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40CC1B3-7BA9-477F-9273-681FCD487E96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35064" y="6556377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410575" y="6556377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E1738A8-0827-4497-96AF-84A4109C2ADD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27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108700" y="6556377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4B024B3-067D-4A40-9B47-C46B139CB052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69989" y="6557965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16900" y="6556377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9407D4C-DBDA-4F52-834B-7E8654714E96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9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7011-4A9D-4EF1-91B7-0486CFFDA043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EF39-A71F-438A-8C18-832D86AFCD5A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86863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E73C-2435-4EF2-BC93-7E9FB3CB409B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70B7-9201-459F-B387-C3FF333D9350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1310"/>
      </p:ext>
    </p:extLst>
  </p:cSld>
  <p:clrMapOvr>
    <a:masterClrMapping/>
  </p:clrMapOvr>
  <p:transition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6A7E-A409-41EB-8679-E9AFCED13E6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08/12/57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A83B-05A1-4511-92A0-1E9EBD8830B3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37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6A7E-A409-41EB-8679-E9AFCED13E6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08/12/57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A83B-05A1-4511-92A0-1E9EBD8830B3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80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6A7E-A409-41EB-8679-E9AFCED13E6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08/12/57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A83B-05A1-4511-92A0-1E9EBD8830B3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55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6A7E-A409-41EB-8679-E9AFCED13E6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08/12/57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A83B-05A1-4511-92A0-1E9EBD8830B3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81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6A7E-A409-41EB-8679-E9AFCED13E6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08/12/57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A83B-05A1-4511-92A0-1E9EBD8830B3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38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6A7E-A409-41EB-8679-E9AFCED13E6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08/12/57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A83B-05A1-4511-92A0-1E9EBD8830B3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6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8D00-867F-41BF-8D3A-21CD83B665B9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33F5-458B-4ABB-8E38-46C1464CABA7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20219"/>
      </p:ext>
    </p:extLst>
  </p:cSld>
  <p:clrMapOvr>
    <a:masterClrMapping/>
  </p:clrMapOvr>
  <p:transition>
    <p:diamond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6A7E-A409-41EB-8679-E9AFCED13E6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08/12/57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A83B-05A1-4511-92A0-1E9EBD8830B3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33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6A7E-A409-41EB-8679-E9AFCED13E6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08/12/57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A83B-05A1-4511-92A0-1E9EBD8830B3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46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6A7E-A409-41EB-8679-E9AFCED13E6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08/12/57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A83B-05A1-4511-92A0-1E9EBD8830B3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156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6A7E-A409-41EB-8679-E9AFCED13E6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08/12/57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A83B-05A1-4511-92A0-1E9EBD8830B3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29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6A7E-A409-41EB-8679-E9AFCED13E6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08/12/57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2A83B-05A1-4511-92A0-1E9EBD8830B3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71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หน้าจั่ว 3"/>
          <p:cNvSpPr/>
          <p:nvPr/>
        </p:nvSpPr>
        <p:spPr>
          <a:xfrm rot="16200000">
            <a:off x="7553326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540545" y="776290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540545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5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1371600" y="6011865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652C8EED-92DD-48B1-9E12-69989CAA313B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1371600" y="5649915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91526" y="5753102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0826C0-B4CE-4929-A355-286C7365DA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4244670"/>
      </p:ext>
    </p:extLst>
  </p:cSld>
  <p:clrMapOvr>
    <a:masterClrMapping/>
  </p:clrMapOvr>
  <p:transition>
    <p:diamond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791075" y="6480177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EBFD9-4A49-4B7C-BF96-FB76A56AC13F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481765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85A4-42FE-4B44-9243-33A7966B2A9C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22944"/>
      </p:ext>
    </p:extLst>
  </p:cSld>
  <p:clrMapOvr>
    <a:masterClrMapping/>
  </p:clrMapOvr>
  <p:transition>
    <p:diamond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มุมฉาก 3"/>
          <p:cNvSpPr/>
          <p:nvPr/>
        </p:nvSpPr>
        <p:spPr>
          <a:xfrm flipV="1">
            <a:off x="6350" y="6352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สามเหลี่ยมหน้าจั่ว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 rot="10800000">
            <a:off x="6469064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flipV="1">
            <a:off x="1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8FE1-CBBD-45F0-B549-1B373EFAEB9F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19375" y="6481765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450264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63986-E235-451D-AC26-5EFC12BFB94A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5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8D00-867F-41BF-8D3A-21CD83B665B9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33F5-458B-4ABB-8E38-46C1464CABA7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04942"/>
      </p:ext>
    </p:extLst>
  </p:cSld>
  <p:clrMapOvr>
    <a:masterClrMapping/>
  </p:clrMapOvr>
  <p:transition>
    <p:diamond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>
          <a:xfrm>
            <a:off x="4791076" y="6481765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5BF9D-99CE-4271-A7FD-8088BCCAC48D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57201" y="6481765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7589839" y="6483352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DC9ADB8-F6C9-4B91-96DE-B1AD50E635B5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0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>
          <a:xfrm>
            <a:off x="4791076" y="6481765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5BF9D-99CE-4271-A7FD-8088BCCAC48D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57201" y="6481765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7589839" y="6483352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DC9ADB8-F6C9-4B91-96DE-B1AD50E635B5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52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A71B-5D92-4001-84EB-1A533CF91D2A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620E-CF50-4D43-82D3-9AC87D3FB896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29622"/>
      </p:ext>
    </p:extLst>
  </p:cSld>
  <p:clrMapOvr>
    <a:masterClrMapping/>
  </p:clrMapOvr>
  <p:transition>
    <p:diamond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5F8EE-DC95-45B9-8A5C-6A229525CAE7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8D451-0A42-4BC3-AF80-AA0F974A4212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55348"/>
      </p:ext>
    </p:extLst>
  </p:cSld>
  <p:clrMapOvr>
    <a:masterClrMapping/>
  </p:clrMapOvr>
  <p:transition>
    <p:diamond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278563" y="6556377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40CC1B3-7BA9-477F-9273-681FCD487E96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35064" y="6556377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410575" y="6556377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E1738A8-0827-4497-96AF-84A4109C2ADD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98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108700" y="6556377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4B024B3-067D-4A40-9B47-C46B139CB052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69989" y="6557965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16900" y="6556377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9407D4C-DBDA-4F52-834B-7E8654714E96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57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7011-4A9D-4EF1-91B7-0486CFFDA043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EF39-A71F-438A-8C18-832D86AFCD5A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83124"/>
      </p:ext>
    </p:extLst>
  </p:cSld>
  <p:clrMapOvr>
    <a:masterClrMapping/>
  </p:clrMapOvr>
  <p:transition>
    <p:diamond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E73C-2435-4EF2-BC93-7E9FB3CB409B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70B7-9201-459F-B387-C3FF333D9350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65488"/>
      </p:ext>
    </p:extLst>
  </p:cSld>
  <p:clrMapOvr>
    <a:masterClrMapping/>
  </p:clrMapOvr>
  <p:transition>
    <p:diamond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หน้าจั่ว 3"/>
          <p:cNvSpPr/>
          <p:nvPr/>
        </p:nvSpPr>
        <p:spPr>
          <a:xfrm rot="16200000">
            <a:off x="7553326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540545" y="776290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540545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5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1371600" y="6011865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652C8EED-92DD-48B1-9E12-69989CAA313B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1371600" y="5649915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91526" y="5753102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0826C0-B4CE-4929-A355-286C7365DA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089775"/>
      </p:ext>
    </p:extLst>
  </p:cSld>
  <p:clrMapOvr>
    <a:masterClrMapping/>
  </p:clrMapOvr>
  <p:transition>
    <p:diamond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791075" y="6480177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EBFD9-4A49-4B7C-BF96-FB76A56AC13F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481765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85A4-42FE-4B44-9243-33A7966B2A9C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8052"/>
      </p:ext>
    </p:extLst>
  </p:cSld>
  <p:clrMapOvr>
    <a:masterClrMapping/>
  </p:clrMapOvr>
  <p:transition>
    <p:diamond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มุมฉาก 3"/>
          <p:cNvSpPr/>
          <p:nvPr/>
        </p:nvSpPr>
        <p:spPr>
          <a:xfrm flipV="1">
            <a:off x="6350" y="6352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สามเหลี่ยมหน้าจั่ว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 rot="10800000">
            <a:off x="6469064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flipV="1">
            <a:off x="1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8FE1-CBBD-45F0-B549-1B373EFAEB9F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19375" y="6481765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450264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63986-E235-451D-AC26-5EFC12BFB94A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45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8D00-867F-41BF-8D3A-21CD83B665B9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33F5-458B-4ABB-8E38-46C1464CABA7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8890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A71B-5D92-4001-84EB-1A533CF91D2A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620E-CF50-4D43-82D3-9AC87D3FB896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94299"/>
      </p:ext>
    </p:extLst>
  </p:cSld>
  <p:clrMapOvr>
    <a:masterClrMapping/>
  </p:clrMapOvr>
  <p:transition>
    <p:diamond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>
          <a:xfrm>
            <a:off x="4791076" y="6481765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5BF9D-99CE-4271-A7FD-8088BCCAC48D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57201" y="6481765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7589839" y="6483352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DC9ADB8-F6C9-4B91-96DE-B1AD50E635B5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87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A71B-5D92-4001-84EB-1A533CF91D2A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620E-CF50-4D43-82D3-9AC87D3FB896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26502"/>
      </p:ext>
    </p:extLst>
  </p:cSld>
  <p:clrMapOvr>
    <a:masterClrMapping/>
  </p:clrMapOvr>
  <p:transition>
    <p:diamond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5F8EE-DC95-45B9-8A5C-6A229525CAE7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8D451-0A42-4BC3-AF80-AA0F974A4212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20824"/>
      </p:ext>
    </p:extLst>
  </p:cSld>
  <p:clrMapOvr>
    <a:masterClrMapping/>
  </p:clrMapOvr>
  <p:transition>
    <p:diamond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278563" y="6556377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40CC1B3-7BA9-477F-9273-681FCD487E96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35064" y="6556377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410575" y="6556377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E1738A8-0827-4497-96AF-84A4109C2ADD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21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108700" y="6556377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4B024B3-067D-4A40-9B47-C46B139CB052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69989" y="6557965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16900" y="6556377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9407D4C-DBDA-4F52-834B-7E8654714E96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54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7011-4A9D-4EF1-91B7-0486CFFDA043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EF39-A71F-438A-8C18-832D86AFCD5A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12918"/>
      </p:ext>
    </p:extLst>
  </p:cSld>
  <p:clrMapOvr>
    <a:masterClrMapping/>
  </p:clrMapOvr>
  <p:transition>
    <p:diamond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E73C-2435-4EF2-BC93-7E9FB3CB409B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70B7-9201-459F-B387-C3FF333D9350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68156"/>
      </p:ext>
    </p:extLst>
  </p:cSld>
  <p:clrMapOvr>
    <a:masterClrMapping/>
  </p:clrMapOvr>
  <p:transition>
    <p:diamond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แบบอิสระ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รูปแบบอิสระ 4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6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47AF-42A1-4BF3-9FF3-9C43C0C79464}" type="datetimeFigureOut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08/12/57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8DE1-6C25-4A36-B2A2-7A2BE22A70E4}" type="slidenum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34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8DA9-AC3A-45F9-9526-924533064C13}" type="datetimeFigureOut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08/12/57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040F1-C522-4BF8-9FF8-5276BE7BA771}" type="slidenum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1777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แบบอิสระ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รูปแบบอิสระ 4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583839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0EC73-4BF6-4011-AB1D-9D5E6F6F2BDE}" type="datetimeFigureOut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08/12/57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A1D2-8BD7-4645-88A9-7002EA3BDAB4}" type="slidenum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37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5F8EE-DC95-45B9-8A5C-6A229525CAE7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8D451-0A42-4BC3-AF80-AA0F974A4212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41157"/>
      </p:ext>
    </p:extLst>
  </p:cSld>
  <p:clrMapOvr>
    <a:masterClrMapping/>
  </p:clrMapOvr>
  <p:transition>
    <p:diamond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04415-8E4E-46FD-9729-BA2BC3B12BF0}" type="datetimeFigureOut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08/12/57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B4E92-4912-45CF-BA23-25E8A7A1EBF1}" type="slidenum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4222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76A4F-FA45-456D-8F56-FA45DE24EA00}" type="datetimeFigureOut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08/12/57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85D4-0746-4280-A0C2-9ACC4CCF63A5}" type="slidenum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9900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FD47-49F3-4C1E-A203-F365D0BBA74A}" type="datetimeFigureOut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08/12/57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42C3-DB26-479D-855E-6061A18D6109}" type="slidenum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6728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AF0C5-D72D-431F-9AA5-C74AE2DB4145}" type="datetimeFigureOut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08/12/57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BA92-5D5A-4053-ADED-4D7C5E18DFAC}" type="slidenum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4857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2743A-413A-45FF-B795-AA981E4DC126}" type="datetimeFigureOut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08/12/57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156575" y="642144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43461-4435-4F49-8CE3-0924E5D1D589}" type="slidenum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4115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2DD9-4AE1-49F1-B8F3-4F9780015265}" type="datetimeFigureOut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08/12/57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F419-CB09-4B9E-ADE6-6CD28E9F527E}" type="slidenum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4555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E32ED-CDBA-4045-B9A2-33A1697C5182}" type="datetimeFigureOut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08/12/57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4E6B-BF3D-4BBA-8904-749B7D851EEB}" type="slidenum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8614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BA41-D140-41F8-97FC-6AB3C04D032A}" type="datetimeFigureOut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08/12/57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DFC3-DAF8-4EEE-A679-A7EC082D559A}" type="slidenum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0545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หน้าจั่ว 3"/>
          <p:cNvSpPr/>
          <p:nvPr/>
        </p:nvSpPr>
        <p:spPr>
          <a:xfrm rot="16200000">
            <a:off x="7553326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540545" y="776290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540545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5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1371600" y="6011865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650D27A-BF74-46E6-9ED7-2FA2D3B9E19E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1371600" y="5649915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91526" y="5753102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78105D-2D3D-435A-99AC-11EAA9607B8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3112058"/>
      </p:ext>
    </p:extLst>
  </p:cSld>
  <p:clrMapOvr>
    <a:masterClrMapping/>
  </p:clrMapOvr>
  <p:transition>
    <p:diamond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791075" y="6480177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37D3-27F5-4450-ADF9-E7D00C2ECDFE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481765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F959-DD82-47AA-81A0-33E9A929E3FD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73534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278563" y="6556377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40CC1B3-7BA9-477F-9273-681FCD487E96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35064" y="6556377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410575" y="6556377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E1738A8-0827-4497-96AF-84A4109C2ADD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46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มุมฉาก 3"/>
          <p:cNvSpPr/>
          <p:nvPr/>
        </p:nvSpPr>
        <p:spPr>
          <a:xfrm flipV="1">
            <a:off x="6350" y="6352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สามเหลี่ยมหน้าจั่ว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 rot="10800000">
            <a:off x="6469064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flipV="1">
            <a:off x="1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ABA5D-04B1-465A-9A1D-9E9B65EDF998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19375" y="6481765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450264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BBE59-ED10-4D88-8510-B5310B586FFD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1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0F6A-C567-4992-AB09-88DBC1E3810A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0FE40-1257-48B9-A2C0-5304BEDE29D9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39632"/>
      </p:ext>
    </p:extLst>
  </p:cSld>
  <p:clrMapOvr>
    <a:masterClrMapping/>
  </p:clrMapOvr>
  <p:transition>
    <p:diamond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>
          <a:xfrm>
            <a:off x="4791076" y="6481765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4147-0415-4133-8561-781C013F2BC5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57201" y="6481765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7589839" y="6483352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3E5AAEB-D5FC-410A-B2BE-E859A16FFB65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71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FE11B-6EF5-40BC-879F-6B15FC9C94D7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E73F-300E-45CC-870A-4982BF19F31D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09503"/>
      </p:ext>
    </p:extLst>
  </p:cSld>
  <p:clrMapOvr>
    <a:masterClrMapping/>
  </p:clrMapOvr>
  <p:transition>
    <p:diamond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ACD6-7858-482D-A78F-C32E2D7C8AA7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85092-C761-4377-AF12-521E3835A58A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04351"/>
      </p:ext>
    </p:extLst>
  </p:cSld>
  <p:clrMapOvr>
    <a:masterClrMapping/>
  </p:clrMapOvr>
  <p:transition>
    <p:diamond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278563" y="6556377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02CE5DC-0FCA-4D23-A2D4-5B52896DDE0D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35064" y="6556377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410575" y="6556377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1A5088-42E1-4A99-AF8A-76C644FBFBF6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30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108700" y="6556377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7909F17-DF03-483B-897D-C0B2ADD2754A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69989" y="6557965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16900" y="6556377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093368E-A861-4ECC-B327-CCB7FAB9EB5F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20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9FB5-0E70-45AA-9916-19FA1C6CD730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7B9D-D1BE-4E3D-B0C5-948E466749C5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18496"/>
      </p:ext>
    </p:extLst>
  </p:cSld>
  <p:clrMapOvr>
    <a:masterClrMapping/>
  </p:clrMapOvr>
  <p:transition>
    <p:diamond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65E13-0FCA-4DBD-B494-DB18926FD8BE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43144-2137-402E-9447-913A1111548D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26575"/>
      </p:ext>
    </p:extLst>
  </p:cSld>
  <p:clrMapOvr>
    <a:masterClrMapping/>
  </p:clrMapOvr>
  <p:transition>
    <p:diamond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หน้าจั่ว 3"/>
          <p:cNvSpPr/>
          <p:nvPr/>
        </p:nvSpPr>
        <p:spPr>
          <a:xfrm rot="16200000">
            <a:off x="7553326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540545" y="776290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540545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5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1371600" y="6011865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650D27A-BF74-46E6-9ED7-2FA2D3B9E19E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1371600" y="5649915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91526" y="5753102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78105D-2D3D-435A-99AC-11EAA9607B8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6666902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108700" y="6556377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4B024B3-067D-4A40-9B47-C46B139CB052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69989" y="6557965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16900" y="6556377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9407D4C-DBDA-4F52-834B-7E8654714E96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60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791075" y="6480177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37D3-27F5-4450-ADF9-E7D00C2ECDFE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481765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F959-DD82-47AA-81A0-33E9A929E3FD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73742"/>
      </p:ext>
    </p:extLst>
  </p:cSld>
  <p:clrMapOvr>
    <a:masterClrMapping/>
  </p:clrMapOvr>
  <p:transition>
    <p:diamond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มุมฉาก 3"/>
          <p:cNvSpPr/>
          <p:nvPr/>
        </p:nvSpPr>
        <p:spPr>
          <a:xfrm flipV="1">
            <a:off x="6350" y="6352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สามเหลี่ยมหน้าจั่ว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 rot="10800000">
            <a:off x="6469064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flipV="1">
            <a:off x="1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ABA5D-04B1-465A-9A1D-9E9B65EDF998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19375" y="6481765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450264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BBE59-ED10-4D88-8510-B5310B586FFD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82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0F6A-C567-4992-AB09-88DBC1E3810A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0FE40-1257-48B9-A2C0-5304BEDE29D9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07424"/>
      </p:ext>
    </p:extLst>
  </p:cSld>
  <p:clrMapOvr>
    <a:masterClrMapping/>
  </p:clrMapOvr>
  <p:transition>
    <p:diamond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>
          <a:xfrm>
            <a:off x="4791076" y="6481765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4147-0415-4133-8561-781C013F2BC5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57201" y="6481765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7589839" y="6483352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3E5AAEB-D5FC-410A-B2BE-E859A16FFB65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08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FE11B-6EF5-40BC-879F-6B15FC9C94D7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E73F-300E-45CC-870A-4982BF19F31D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51848"/>
      </p:ext>
    </p:extLst>
  </p:cSld>
  <p:clrMapOvr>
    <a:masterClrMapping/>
  </p:clrMapOvr>
  <p:transition>
    <p:diamond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ACD6-7858-482D-A78F-C32E2D7C8AA7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85092-C761-4377-AF12-521E3835A58A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32903"/>
      </p:ext>
    </p:extLst>
  </p:cSld>
  <p:clrMapOvr>
    <a:masterClrMapping/>
  </p:clrMapOvr>
  <p:transition>
    <p:diamond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278563" y="6556377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02CE5DC-0FCA-4D23-A2D4-5B52896DDE0D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35064" y="6556377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410575" y="6556377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1A5088-42E1-4A99-AF8A-76C644FBFBF6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70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108700" y="6556377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7909F17-DF03-483B-897D-C0B2ADD2754A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1169989" y="6557965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16900" y="6556377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093368E-A861-4ECC-B327-CCB7FAB9EB5F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02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9FB5-0E70-45AA-9916-19FA1C6CD730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7B9D-D1BE-4E3D-B0C5-948E466749C5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7157"/>
      </p:ext>
    </p:extLst>
  </p:cSld>
  <p:clrMapOvr>
    <a:masterClrMapping/>
  </p:clrMapOvr>
  <p:transition>
    <p:diamond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65E13-0FCA-4DBD-B494-DB18926FD8BE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43144-2137-402E-9447-913A1111548D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62429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7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ามเหลี่ยมมุมฉาก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10800000" flipV="1">
            <a:off x="6469064" y="4948240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68289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30" name="ตัวยึดข้อความ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4791075" y="6481765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70949C-9479-4638-BA77-A79DC80360CE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457200" y="6481765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589839" y="6481765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D7B32-F0BE-4622-B4F4-EE35D9E5EAB7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2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7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ามเหลี่ยมมุมฉาก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10800000" flipV="1">
            <a:off x="6469064" y="4948240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68289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30" name="ตัวยึดข้อความ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4791075" y="6481765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70949C-9479-4638-BA77-A79DC80360CE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457200" y="6481765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589839" y="6481765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D7B32-F0BE-4622-B4F4-EE35D9E5EAB7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17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304A1BD-6F3D-47F7-A676-ECEE272FD4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7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th-TH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th-TH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076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th-TH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077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th-TH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0066FF"/>
              </a:solidFill>
              <a:latin typeface="Times New Roman" pitchFamily="18" charset="0"/>
            </a:endParaRPr>
          </a:p>
        </p:txBody>
      </p:sp>
      <p:pic>
        <p:nvPicPr>
          <p:cNvPr id="3081" name="Picture 9" descr="anabnr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2"/>
            <a:ext cx="7915275" cy="7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th-TH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fld id="{E18E1311-22F2-437F-A064-993C45DB524D}" type="slidenum">
              <a:rPr lang="en-US" sz="2400">
                <a:solidFill>
                  <a:srgbClr val="0066FF"/>
                </a:solidFill>
                <a:latin typeface="Times New Roman" pitchFamily="18" charset="0"/>
              </a:rPr>
              <a:pPr/>
              <a:t>‹#›</a:t>
            </a:fld>
            <a:endParaRPr lang="th-TH" sz="140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  <a:endParaRPr lang="en-US" smtClean="0"/>
          </a:p>
          <a:p>
            <a:pPr lvl="1"/>
            <a:r>
              <a:rPr lang="th-TH" smtClean="0"/>
              <a:t>ระดับที่สอง</a:t>
            </a:r>
            <a:endParaRPr lang="en-US" smtClean="0"/>
          </a:p>
          <a:p>
            <a:pPr lvl="2"/>
            <a:r>
              <a:rPr lang="th-TH" smtClean="0"/>
              <a:t>ระดับที่สาม</a:t>
            </a:r>
            <a:endParaRPr lang="en-US" smtClean="0"/>
          </a:p>
          <a:p>
            <a:pPr lvl="3"/>
            <a:r>
              <a:rPr lang="th-TH" smtClean="0"/>
              <a:t>ระดับที่สี่</a:t>
            </a:r>
            <a:endParaRPr lang="en-US" smtClean="0"/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870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331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 sz="1800">
                <a:solidFill>
                  <a:srgbClr val="000000"/>
                </a:solidFill>
              </a:endParaRPr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 sz="18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77D569-EFCD-46E4-AF53-E4276F8E9165}" type="slidenum">
              <a:rPr lang="en-US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FBCDA50-D6D1-4E23-9374-376EDF4785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0" y="206375"/>
            <a:ext cx="9155723" cy="990600"/>
          </a:xfrm>
          <a:prstGeom prst="rect">
            <a:avLst/>
          </a:prstGeom>
          <a:gradFill rotWithShape="1">
            <a:gsLst>
              <a:gs pos="0">
                <a:srgbClr val="29297B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8820151" y="-28575"/>
            <a:ext cx="356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5A13E383-C41B-4156-99AA-4617C92A471A}" type="slidenum">
              <a:rPr lang="en-US" sz="11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6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Angsana New" pitchFamily="18" charset="-34"/>
          <a:cs typeface="Angsana New" pitchFamily="18" charset="-34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Angsana New" pitchFamily="18" charset="-34"/>
          <a:cs typeface="Angsana New" pitchFamily="18" charset="-34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Angsana New" pitchFamily="18" charset="-34"/>
          <a:cs typeface="Angsana New" pitchFamily="18" charset="-34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Angsana New" pitchFamily="18" charset="-34"/>
          <a:cs typeface="Angsana New" pitchFamily="18" charset="-34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Angsana New" pitchFamily="18" charset="-34"/>
          <a:cs typeface="Angsana New" pitchFamily="18" charset="-34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Angsana New" pitchFamily="18" charset="-34"/>
          <a:cs typeface="Angsana New" pitchFamily="18" charset="-34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Angsana New" pitchFamily="18" charset="-34"/>
          <a:cs typeface="Angsana New" pitchFamily="18" charset="-34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Angsana New" pitchFamily="18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970949C-9479-4638-BA77-A79DC80360CE}" type="datetimeFigureOut">
              <a:rPr lang="th-TH" smtClean="0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4AD7B32-F0BE-4622-B4F4-EE35D9E5EAB7}" type="slidenum">
              <a:rPr lang="th-TH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7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ามเหลี่ยมมุมฉาก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10800000" flipV="1">
            <a:off x="6469064" y="4948240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68289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30" name="ตัวยึดข้อความ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4791075" y="6481765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70949C-9479-4638-BA77-A79DC80360CE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457200" y="6481765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589839" y="6481765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D7B32-F0BE-4622-B4F4-EE35D9E5EAB7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37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2C16A7E-A409-41EB-8679-E9AFCED13E6D}" type="datetimeFigureOut">
              <a:rPr lang="th-TH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08/12/57</a:t>
            </a:fld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72A83B-05A1-4511-92A0-1E9EBD8830B3}" type="slidenum">
              <a:rPr lang="th-TH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31176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7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ามเหลี่ยมมุมฉาก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10800000" flipV="1">
            <a:off x="6469064" y="4948240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68289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30" name="ตัวยึดข้อความ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4791075" y="6481765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70949C-9479-4638-BA77-A79DC80360CE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457200" y="6481765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589839" y="6481765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D7B32-F0BE-4622-B4F4-EE35D9E5EAB7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28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7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ามเหลี่ยมมุมฉาก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10800000" flipV="1">
            <a:off x="6469064" y="4948240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68289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30" name="ตัวยึดข้อความ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4791075" y="6481765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70949C-9479-4638-BA77-A79DC80360CE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457200" y="6481765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589839" y="6481765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D7B32-F0BE-4622-B4F4-EE35D9E5EAB7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04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รูปแบบอิสระ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28" name="ตัวยึดชื่อเรื่อง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9" name="ตัวยึดข้อความ 29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421440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7472B6-6721-417A-B925-1C367D1B468E}" type="datetimeFigureOut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08/12/57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3124200" y="6421440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153400" y="642144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DFC4A2-75CA-4D46-84A7-A739CCCAF207}" type="slidenum">
              <a:rPr lang="th-TH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93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Cordia New" pitchFamily="34" charset="-34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Cordia New" pitchFamily="34" charset="-34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Cordia New" pitchFamily="34" charset="-34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Cord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Cord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Cord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Cordia New" pitchFamily="34" charset="-34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7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ามเหลี่ยมมุมฉาก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10800000" flipV="1">
            <a:off x="6469064" y="4948240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68289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30" name="ตัวยึดข้อความ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4791075" y="6481765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B5630E-30CF-481B-A255-BDA6F09AB00C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457200" y="6481765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589839" y="6481765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5922-196C-4976-BE63-9D9B6C1AC072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94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7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ามเหลี่ยมมุมฉาก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10800000" flipV="1">
            <a:off x="6469064" y="4948240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68289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30" name="ตัวยึดข้อความ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4791075" y="6481765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B5630E-30CF-481B-A255-BDA6F09AB00C}" type="datetimeFigureOut">
              <a:rPr lang="th-TH">
                <a:solidFill>
                  <a:prstClr val="white"/>
                </a:solidFill>
              </a:rPr>
              <a:pPr>
                <a:defRPr/>
              </a:pPr>
              <a:t>08/12/57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457200" y="6481765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589839" y="6481765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5922-196C-4976-BE63-9D9B6C1AC072}" type="slidenum">
              <a:rPr lang="th-TH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7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DilleniaUPC" pitchFamily="18" charset="-34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7505" y="1875383"/>
            <a:ext cx="9001000" cy="1841649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h-TH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การเชื่อมโยงหลักสูตรสู่การจัดการเรียนการเรียนรู้</a:t>
            </a:r>
            <a:br>
              <a:rPr lang="th-TH" sz="6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h-TH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7453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3"/>
          </p:nvPr>
        </p:nvGraphicFramePr>
        <p:xfrm>
          <a:off x="0" y="-130175"/>
          <a:ext cx="9144000" cy="7104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/>
                <a:gridCol w="1500198"/>
                <a:gridCol w="1285884"/>
                <a:gridCol w="2928958"/>
                <a:gridCol w="1214446"/>
                <a:gridCol w="1214414"/>
              </a:tblGrid>
              <a:tr h="1844643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หน่วยที่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ชื่อหน่วยการเรียนรู้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err="1" smtClean="0">
                          <a:latin typeface="BrowalliaUPC" pitchFamily="34" charset="-34"/>
                          <a:cs typeface="DilleniaUPC" pitchFamily="18" charset="-34"/>
                        </a:rPr>
                        <a:t>มฐ.</a:t>
                      </a:r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/</a:t>
                      </a:r>
                    </a:p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ตัวชี้วัด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สาระสำคัญ/</a:t>
                      </a:r>
                    </a:p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ความคิดรวบยอด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เวลา</a:t>
                      </a:r>
                    </a:p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(ชั่วโมง)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น้ำหนักคะแนน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209">
                <a:tc>
                  <a:txBody>
                    <a:bodyPr/>
                    <a:lstStyle/>
                    <a:p>
                      <a:pPr algn="ctr"/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 marT="45722" marB="45722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 marT="45722" marB="45722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701070">
                <a:tc gridSpan="4"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DilleniaUPC" pitchFamily="18" charset="-34"/>
                        </a:rPr>
                        <a:t>รวมระหว่างปี</a:t>
                      </a:r>
                    </a:p>
                  </a:txBody>
                  <a:tcPr marT="45722" marB="45722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DilleniaUPC" pitchFamily="18" charset="-34"/>
                        </a:rPr>
                        <a:t>๗๗</a:t>
                      </a:r>
                      <a:endParaRPr lang="th-TH" sz="4000" b="1" dirty="0">
                        <a:solidFill>
                          <a:schemeClr val="bg1"/>
                        </a:solidFill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DilleniaUPC" pitchFamily="18" charset="-34"/>
                        </a:rPr>
                        <a:t>๘๐</a:t>
                      </a:r>
                      <a:endParaRPr lang="th-TH" sz="4000" b="1" dirty="0">
                        <a:solidFill>
                          <a:schemeClr val="bg1"/>
                        </a:solidFill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701070">
                <a:tc gridSpan="4"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DilleniaUPC" pitchFamily="18" charset="-34"/>
                        </a:rPr>
                        <a:t>ปลายภาค</a:t>
                      </a:r>
                      <a:endParaRPr lang="th-TH" sz="4000" b="1" dirty="0">
                        <a:solidFill>
                          <a:schemeClr val="bg1"/>
                        </a:solidFill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DilleniaUPC" pitchFamily="18" charset="-34"/>
                        </a:rPr>
                        <a:t>๓</a:t>
                      </a:r>
                      <a:endParaRPr lang="th-TH" sz="4000" b="1" dirty="0">
                        <a:solidFill>
                          <a:schemeClr val="bg1"/>
                        </a:solidFill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DilleniaUPC" pitchFamily="18" charset="-34"/>
                        </a:rPr>
                        <a:t>๒๐</a:t>
                      </a:r>
                      <a:endParaRPr lang="th-TH" sz="4000" b="1" dirty="0">
                        <a:solidFill>
                          <a:schemeClr val="bg1"/>
                        </a:solidFill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701070">
                <a:tc gridSpan="4"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DilleniaUPC" pitchFamily="18" charset="-34"/>
                        </a:rPr>
                        <a:t>รวม</a:t>
                      </a:r>
                      <a:endParaRPr lang="th-TH" sz="4000" b="1" dirty="0">
                        <a:solidFill>
                          <a:schemeClr val="bg1"/>
                        </a:solidFill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DilleniaUPC" pitchFamily="18" charset="-34"/>
                        </a:rPr>
                        <a:t>๘๐</a:t>
                      </a:r>
                      <a:endParaRPr lang="th-TH" sz="4000" b="1" dirty="0">
                        <a:solidFill>
                          <a:schemeClr val="bg1"/>
                        </a:solidFill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UPC" pitchFamily="34" charset="-34"/>
                          <a:cs typeface="DilleniaUPC" pitchFamily="18" charset="-34"/>
                        </a:rPr>
                        <a:t>๑๐๐</a:t>
                      </a:r>
                      <a:endParaRPr lang="th-TH" sz="4000" b="1" dirty="0">
                        <a:solidFill>
                          <a:schemeClr val="bg1"/>
                        </a:solidFill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22" marB="45722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161470" y="1857364"/>
            <a:ext cx="1241045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รักษ์</a:t>
            </a:r>
          </a:p>
          <a:p>
            <a:pPr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สิ่งแวด</a:t>
            </a:r>
          </a:p>
          <a:p>
            <a:pPr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ล้อม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41619" y="1714490"/>
            <a:ext cx="101502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ส๑.๒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786182" y="1785926"/>
            <a:ext cx="3071834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การเปลี่ยนแปลงสภาพ</a:t>
            </a:r>
          </a:p>
          <a:p>
            <a:pPr>
              <a:defRPr/>
            </a:pPr>
            <a:r>
              <a:rPr lang="th-TH" sz="32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แวดล้อมทางกายภาพส่งผลต่อการดำเนิน</a:t>
            </a:r>
          </a:p>
          <a:p>
            <a:pPr>
              <a:defRPr/>
            </a:pPr>
            <a:r>
              <a:rPr lang="th-TH" sz="32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ชีวิตของคนในจังหวัด </a:t>
            </a:r>
          </a:p>
          <a:p>
            <a:pPr>
              <a:defRPr/>
            </a:pPr>
            <a:r>
              <a:rPr lang="th-TH" sz="32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จึงต้องร่วมกันอนุรักษ์</a:t>
            </a:r>
          </a:p>
          <a:p>
            <a:pPr>
              <a:defRPr/>
            </a:pPr>
            <a:r>
              <a:rPr lang="th-TH" sz="32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สิ่งแวดล้อม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55159" y="1802305"/>
            <a:ext cx="4972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๙.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500298" y="2285994"/>
            <a:ext cx="117211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ป.๔/๑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958771" y="1714490"/>
            <a:ext cx="68480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๑๒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8226559" y="1714490"/>
            <a:ext cx="66717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๑๔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2500298" y="2857498"/>
            <a:ext cx="121444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ป.๔/๒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2500298" y="3429002"/>
            <a:ext cx="121444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ป.๔/๓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3"/>
          <p:cNvSpPr txBox="1">
            <a:spLocks noChangeArrowheads="1"/>
          </p:cNvSpPr>
          <p:nvPr/>
        </p:nvSpPr>
        <p:spPr bwMode="auto">
          <a:xfrm>
            <a:off x="323850" y="404815"/>
            <a:ext cx="8820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9pPr>
          </a:lstStyle>
          <a:p>
            <a:pPr algn="ctr"/>
            <a:r>
              <a:rPr lang="th-TH" sz="4000">
                <a:solidFill>
                  <a:prstClr val="white"/>
                </a:solidFill>
              </a:rPr>
              <a:t>ความเชื่อมโยงของหน่วยการเรียนรู้สู่การจัดทำแผนการจัดการเรียนรู้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4439" y="1052513"/>
            <a:ext cx="3311525" cy="8318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dirty="0">
                <a:solidFill>
                  <a:prstClr val="white"/>
                </a:solidFill>
                <a:latin typeface="Arial"/>
                <a:cs typeface="LilyUPC"/>
              </a:rPr>
              <a:t>โครงสร้างรายวิชา</a:t>
            </a:r>
          </a:p>
        </p:txBody>
      </p:sp>
      <p:sp>
        <p:nvSpPr>
          <p:cNvPr id="61444" name="TextBox 6"/>
          <p:cNvSpPr txBox="1">
            <a:spLocks noChangeArrowheads="1"/>
          </p:cNvSpPr>
          <p:nvPr/>
        </p:nvSpPr>
        <p:spPr bwMode="auto">
          <a:xfrm>
            <a:off x="647700" y="2492377"/>
            <a:ext cx="183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9pPr>
          </a:lstStyle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79388" y="2276475"/>
            <a:ext cx="8640762" cy="129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750" y="2420940"/>
            <a:ext cx="1944688" cy="9540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  <a:latin typeface="Arial"/>
                <a:cs typeface="LilyUPC"/>
              </a:rPr>
              <a:t>หน่วยการเรียนรู้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  <a:latin typeface="Arial"/>
                <a:cs typeface="LilyUPC"/>
              </a:rPr>
              <a:t>๗ ชั่วโมง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700338" y="2420938"/>
            <a:ext cx="1871662" cy="863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หน่วยการเรียนรู้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๑๓ ชั่วโมง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787901" y="2420938"/>
            <a:ext cx="1871663" cy="863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หน่วยการเรียนรู้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๑๕ ชั่วโมง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6875463" y="2420938"/>
            <a:ext cx="1873250" cy="863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หน่วยการเรียนรู้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๑๐ ชั่วโมง</a:t>
            </a:r>
          </a:p>
        </p:txBody>
      </p:sp>
      <p:sp>
        <p:nvSpPr>
          <p:cNvPr id="20" name="ลูกศรลง 19"/>
          <p:cNvSpPr/>
          <p:nvPr/>
        </p:nvSpPr>
        <p:spPr>
          <a:xfrm>
            <a:off x="1547813" y="3429001"/>
            <a:ext cx="215900" cy="36036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cxnSp>
        <p:nvCxnSpPr>
          <p:cNvPr id="25" name="ตัวเชื่อมต่อตรง 24"/>
          <p:cNvCxnSpPr>
            <a:endCxn id="34" idx="0"/>
          </p:cNvCxnSpPr>
          <p:nvPr/>
        </p:nvCxnSpPr>
        <p:spPr>
          <a:xfrm>
            <a:off x="539751" y="3860800"/>
            <a:ext cx="77771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>
            <a:off x="10044113" y="198913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ลูกศรลง 30"/>
          <p:cNvSpPr/>
          <p:nvPr/>
        </p:nvSpPr>
        <p:spPr>
          <a:xfrm>
            <a:off x="2195514" y="3860802"/>
            <a:ext cx="288925" cy="5048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2" name="ลูกศรลง 31"/>
          <p:cNvSpPr/>
          <p:nvPr/>
        </p:nvSpPr>
        <p:spPr>
          <a:xfrm>
            <a:off x="3995739" y="3860802"/>
            <a:ext cx="288925" cy="5048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3" name="ลูกศรลง 32"/>
          <p:cNvSpPr/>
          <p:nvPr/>
        </p:nvSpPr>
        <p:spPr>
          <a:xfrm>
            <a:off x="6156325" y="3860802"/>
            <a:ext cx="287338" cy="5048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4" name="ลูกศรลง 33"/>
          <p:cNvSpPr/>
          <p:nvPr/>
        </p:nvSpPr>
        <p:spPr>
          <a:xfrm>
            <a:off x="8172450" y="3860802"/>
            <a:ext cx="287338" cy="5048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7" name="ลูกศรลง 36"/>
          <p:cNvSpPr/>
          <p:nvPr/>
        </p:nvSpPr>
        <p:spPr>
          <a:xfrm>
            <a:off x="611188" y="3860802"/>
            <a:ext cx="215900" cy="5048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8" name="วงรี 37"/>
          <p:cNvSpPr/>
          <p:nvPr/>
        </p:nvSpPr>
        <p:spPr>
          <a:xfrm>
            <a:off x="1" y="4437065"/>
            <a:ext cx="1476375" cy="93662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แผนที่๑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๑ชั่วโมง</a:t>
            </a:r>
          </a:p>
        </p:txBody>
      </p:sp>
      <p:sp>
        <p:nvSpPr>
          <p:cNvPr id="39" name="วงรี 38"/>
          <p:cNvSpPr/>
          <p:nvPr/>
        </p:nvSpPr>
        <p:spPr>
          <a:xfrm>
            <a:off x="1692275" y="4508500"/>
            <a:ext cx="1439863" cy="86518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แผนที่๒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๒ชั่วโมง</a:t>
            </a:r>
          </a:p>
        </p:txBody>
      </p:sp>
      <p:sp>
        <p:nvSpPr>
          <p:cNvPr id="40" name="วงรี 39"/>
          <p:cNvSpPr/>
          <p:nvPr/>
        </p:nvSpPr>
        <p:spPr>
          <a:xfrm>
            <a:off x="3563939" y="4508502"/>
            <a:ext cx="1512887" cy="7921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แผนที่๓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๑ชั่วโมง</a:t>
            </a:r>
          </a:p>
        </p:txBody>
      </p:sp>
      <p:sp>
        <p:nvSpPr>
          <p:cNvPr id="41" name="วงรี 40"/>
          <p:cNvSpPr/>
          <p:nvPr/>
        </p:nvSpPr>
        <p:spPr>
          <a:xfrm>
            <a:off x="5364163" y="4508500"/>
            <a:ext cx="1439862" cy="86518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แผนที่๔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๑ชั่วโมง</a:t>
            </a:r>
          </a:p>
        </p:txBody>
      </p:sp>
      <p:sp>
        <p:nvSpPr>
          <p:cNvPr id="42" name="วงรี 41"/>
          <p:cNvSpPr/>
          <p:nvPr/>
        </p:nvSpPr>
        <p:spPr>
          <a:xfrm>
            <a:off x="7235825" y="4508500"/>
            <a:ext cx="1620838" cy="86518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แผนที่๕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๒ชั่วโมง</a:t>
            </a:r>
          </a:p>
        </p:txBody>
      </p:sp>
      <p:cxnSp>
        <p:nvCxnSpPr>
          <p:cNvPr id="47" name="ตัวเชื่อมต่อตรง 46"/>
          <p:cNvCxnSpPr/>
          <p:nvPr/>
        </p:nvCxnSpPr>
        <p:spPr>
          <a:xfrm rot="5400000">
            <a:off x="453232" y="6079332"/>
            <a:ext cx="11795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ลูกศรเชื่อมต่อแบบตรง 50"/>
          <p:cNvCxnSpPr/>
          <p:nvPr/>
        </p:nvCxnSpPr>
        <p:spPr>
          <a:xfrm>
            <a:off x="1042989" y="5876925"/>
            <a:ext cx="4333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ลูกศรเชื่อมต่อแบบตรง 52"/>
          <p:cNvCxnSpPr/>
          <p:nvPr/>
        </p:nvCxnSpPr>
        <p:spPr>
          <a:xfrm>
            <a:off x="1042989" y="6237290"/>
            <a:ext cx="4333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54"/>
          <p:cNvCxnSpPr/>
          <p:nvPr/>
        </p:nvCxnSpPr>
        <p:spPr>
          <a:xfrm>
            <a:off x="1042988" y="6669090"/>
            <a:ext cx="5048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692275" y="5589588"/>
            <a:ext cx="4679950" cy="4619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2400" dirty="0">
                <a:solidFill>
                  <a:srgbClr val="EEECE1">
                    <a:lumMod val="10000"/>
                  </a:srgbClr>
                </a:solidFill>
                <a:latin typeface="Arial"/>
                <a:cs typeface="LilyUPC"/>
              </a:rPr>
              <a:t> อะไรเป็นเป้าหมายสำหรับผู้เรียนในการจัดการเรียนรู้ครั้งนี้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692275" y="5949952"/>
            <a:ext cx="4679950" cy="460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2400" dirty="0">
                <a:solidFill>
                  <a:prstClr val="black"/>
                </a:solidFill>
                <a:latin typeface="Arial"/>
                <a:cs typeface="LilyUPC"/>
              </a:rPr>
              <a:t> ทำอย่างไรผู้เรียนจึงบรรลุเป้าหมาย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92275" y="6334127"/>
            <a:ext cx="4679950" cy="523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dirty="0">
                <a:solidFill>
                  <a:prstClr val="black"/>
                </a:solidFill>
                <a:latin typeface="Arial"/>
                <a:cs typeface="LilyUPC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Arial"/>
                <a:cs typeface="LilyUPC"/>
              </a:rPr>
              <a:t>ตัดสินอย่างไรว่าผู้เรียนบรรลุเป้าหมาย</a:t>
            </a:r>
          </a:p>
        </p:txBody>
      </p:sp>
      <p:sp>
        <p:nvSpPr>
          <p:cNvPr id="67" name="ลูกศรลง 66"/>
          <p:cNvSpPr/>
          <p:nvPr/>
        </p:nvSpPr>
        <p:spPr>
          <a:xfrm>
            <a:off x="4067175" y="1773238"/>
            <a:ext cx="217488" cy="36036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67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369888"/>
            <a:ext cx="9144000" cy="267811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th-TH" sz="2400" b="1" dirty="0">
              <a:solidFill>
                <a:prstClr val="white"/>
              </a:solidFill>
              <a:latin typeface="Angsana New" pitchFamily="18" charset="-34"/>
              <a:cs typeface="Cordia New" pitchFamily="34" charset="-34"/>
            </a:endParaRPr>
          </a:p>
          <a:p>
            <a:pPr algn="ctr">
              <a:defRPr/>
            </a:pPr>
            <a:r>
              <a:rPr lang="th-TH" sz="2400" b="1" dirty="0">
                <a:solidFill>
                  <a:prstClr val="white"/>
                </a:solidFill>
                <a:latin typeface="Angsana New" pitchFamily="18" charset="-34"/>
                <a:cs typeface="Cordia New" pitchFamily="34" charset="-34"/>
              </a:rPr>
              <a:t>แผนการจัดการ</a:t>
            </a:r>
            <a:r>
              <a:rPr lang="th-TH" sz="2400" b="1" dirty="0" smtClean="0">
                <a:solidFill>
                  <a:prstClr val="white"/>
                </a:solidFill>
                <a:latin typeface="Angsana New" pitchFamily="18" charset="-34"/>
                <a:cs typeface="Cordia New" pitchFamily="34" charset="-34"/>
              </a:rPr>
              <a:t>เรียนรู้</a:t>
            </a:r>
            <a:endParaRPr lang="en-US" sz="2400" dirty="0">
              <a:solidFill>
                <a:prstClr val="white"/>
              </a:solidFill>
            </a:endParaRPr>
          </a:p>
          <a:p>
            <a:pPr algn="ctr" eaLnBrk="0" hangingPunct="0">
              <a:defRPr/>
            </a:pPr>
            <a:r>
              <a:rPr lang="th-TH" sz="2400" b="1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ordia New" pitchFamily="34" charset="-34"/>
              </a:rPr>
              <a:t>    รหัสวิชา................................   กลุ่มสาระการเรียนรู้..........................  ชั้นประถมศึกษาปีที่ ........</a:t>
            </a:r>
            <a:endParaRPr lang="en-US" sz="2400" dirty="0">
              <a:solidFill>
                <a:prstClr val="white"/>
              </a:solidFill>
            </a:endParaRPr>
          </a:p>
          <a:p>
            <a:pPr algn="ctr" eaLnBrk="0" hangingPunct="0">
              <a:defRPr/>
            </a:pPr>
            <a:r>
              <a:rPr lang="th-TH" sz="2400" b="1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ordia New" pitchFamily="34" charset="-34"/>
              </a:rPr>
              <a:t>หน่วยการเรียนรู้............... เรื่อง ................      ภาคเรียนที่.....           เวลา  ..........    ชั่วโมง</a:t>
            </a:r>
          </a:p>
          <a:p>
            <a:pPr algn="ctr" eaLnBrk="0" hangingPunct="0">
              <a:defRPr/>
            </a:pPr>
            <a:r>
              <a:rPr lang="th-TH" sz="2400" b="1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ordia New" pitchFamily="34" charset="-34"/>
              </a:rPr>
              <a:t>ผู้สอน  </a:t>
            </a:r>
            <a:r>
              <a:rPr lang="th-TH" sz="24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ordia New" pitchFamily="34" charset="-34"/>
              </a:rPr>
              <a:t>.....</a:t>
            </a:r>
            <a:r>
              <a:rPr lang="en-US" sz="24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ordia New" pitchFamily="34" charset="-34"/>
              </a:rPr>
              <a:t>..................</a:t>
            </a:r>
            <a:r>
              <a:rPr lang="th-TH" sz="2400" b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ordia New" pitchFamily="34" charset="-34"/>
              </a:rPr>
              <a:t>.........................     </a:t>
            </a:r>
            <a:r>
              <a:rPr lang="th-TH" sz="2400" b="1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ordia New" pitchFamily="34" charset="-34"/>
              </a:rPr>
              <a:t>โรงเรียน ............................................................   </a:t>
            </a:r>
          </a:p>
          <a:p>
            <a:pPr algn="ctr" eaLnBrk="0" hangingPunct="0">
              <a:defRPr/>
            </a:pPr>
            <a:r>
              <a:rPr lang="th-TH" sz="2400" b="1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ordia New" pitchFamily="34" charset="-34"/>
              </a:rPr>
              <a:t>วันที่  ........................   เดือน .........................................................  พ.ศ. ................................</a:t>
            </a:r>
          </a:p>
          <a:p>
            <a:pPr algn="ctr" eaLnBrk="0" hangingPunct="0">
              <a:defRPr/>
            </a:pPr>
            <a:r>
              <a:rPr lang="th-TH" sz="2400" b="1" dirty="0">
                <a:solidFill>
                  <a:prstClr val="white"/>
                </a:solidFill>
                <a:latin typeface="Calibri" pitchFamily="34" charset="0"/>
                <a:cs typeface="Cordia New" pitchFamily="34" charset="-34"/>
              </a:rPr>
              <a:t>..........................................................................................................................................................</a:t>
            </a:r>
            <a:endParaRPr lang="th-TH" sz="2400" dirty="0">
              <a:solidFill>
                <a:prstClr val="white"/>
              </a:solidFill>
            </a:endParaRPr>
          </a:p>
        </p:txBody>
      </p:sp>
      <p:sp>
        <p:nvSpPr>
          <p:cNvPr id="64515" name="AutoShape 1"/>
          <p:cNvSpPr>
            <a:spLocks noChangeArrowheads="1"/>
          </p:cNvSpPr>
          <p:nvPr/>
        </p:nvSpPr>
        <p:spPr bwMode="auto">
          <a:xfrm>
            <a:off x="395289" y="2349502"/>
            <a:ext cx="2520950" cy="35877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h-TH" sz="2400" b="1">
                <a:solidFill>
                  <a:prstClr val="white"/>
                </a:solidFill>
                <a:latin typeface="Angsana New" pitchFamily="18" charset="-34"/>
                <a:ea typeface="Calibri" pitchFamily="34" charset="0"/>
              </a:rPr>
              <a:t>มาตรฐานการเรียนรู้/ตัวชี้วัด</a:t>
            </a:r>
            <a:endParaRPr lang="en-US" sz="2400" b="1">
              <a:solidFill>
                <a:prstClr val="white"/>
              </a:solidFill>
              <a:latin typeface="Angsana New" pitchFamily="18" charset="-34"/>
              <a:ea typeface="Calibri" pitchFamily="34" charset="0"/>
            </a:endParaRPr>
          </a:p>
          <a:p>
            <a:pPr eaLnBrk="0" hangingPunct="0"/>
            <a:endParaRPr lang="en-US">
              <a:solidFill>
                <a:prstClr val="white"/>
              </a:solidFill>
              <a:ea typeface="Calibri" pitchFamily="34" charset="0"/>
            </a:endParaRPr>
          </a:p>
        </p:txBody>
      </p:sp>
      <p:sp>
        <p:nvSpPr>
          <p:cNvPr id="64516" name="TextBox 8"/>
          <p:cNvSpPr txBox="1">
            <a:spLocks noChangeArrowheads="1"/>
          </p:cNvSpPr>
          <p:nvPr/>
        </p:nvSpPr>
        <p:spPr bwMode="auto">
          <a:xfrm>
            <a:off x="323850" y="2492375"/>
            <a:ext cx="7704138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9pPr>
          </a:lstStyle>
          <a:p>
            <a:r>
              <a:rPr lang="th-TH" sz="200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        </a:t>
            </a:r>
          </a:p>
          <a:p>
            <a:r>
              <a:rPr lang="th-TH" sz="200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            มาตรฐานการเรียนรู้</a:t>
            </a:r>
            <a:r>
              <a:rPr lang="th-TH" sz="180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sz="180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             </a:t>
            </a:r>
            <a:r>
              <a:rPr lang="th-TH" sz="200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ตัวชี้วัด</a:t>
            </a:r>
          </a:p>
          <a:p>
            <a:r>
              <a:rPr lang="en-US" sz="180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                 1</a:t>
            </a:r>
            <a:r>
              <a:rPr lang="th-TH" sz="180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.................................................................................................................................................................................</a:t>
            </a:r>
            <a:endParaRPr lang="en-US" sz="180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180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                 2</a:t>
            </a:r>
            <a:r>
              <a:rPr lang="th-TH" sz="180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sz="2400" b="1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สาระสำคัญ/ความคิดรวบยอด</a:t>
            </a:r>
          </a:p>
          <a:p>
            <a:r>
              <a:rPr lang="th-TH" sz="200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sz="2400" b="1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จุดประสงค์การเรียนรู้</a:t>
            </a:r>
          </a:p>
          <a:p>
            <a:r>
              <a:rPr lang="th-TH" sz="180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sz="2400" b="1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สาระการเรียนรู้</a:t>
            </a:r>
          </a:p>
          <a:p>
            <a:r>
              <a:rPr lang="th-TH" sz="180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th-TH" sz="200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180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180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180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180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727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4"/>
          <p:cNvSpPr txBox="1">
            <a:spLocks noChangeArrowheads="1"/>
          </p:cNvSpPr>
          <p:nvPr/>
        </p:nvSpPr>
        <p:spPr bwMode="auto">
          <a:xfrm>
            <a:off x="250825" y="82946"/>
            <a:ext cx="8713788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LilyUPC" pitchFamily="34" charset="-34"/>
              </a:defRPr>
            </a:lvl9pPr>
          </a:lstStyle>
          <a:p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สมรรถนะสำคัญของผู้เรียน</a:t>
            </a:r>
          </a:p>
          <a:p>
            <a:r>
              <a:rPr lang="th-TH" sz="1800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th-TH" sz="1800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คุณลักษณะอันพึงประสงค์</a:t>
            </a:r>
          </a:p>
          <a:p>
            <a:r>
              <a:rPr lang="th-TH" sz="1800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th-TH" sz="1800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ชิ้นงาน /ภาระงาน</a:t>
            </a:r>
          </a:p>
          <a:p>
            <a:r>
              <a:rPr lang="th-TH" sz="1800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endParaRPr lang="th-TH" sz="1800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การวัดและประเมินผล</a:t>
            </a:r>
          </a:p>
          <a:p>
            <a:r>
              <a:rPr lang="th-TH" sz="1800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........................................................................................................................................................................................................................                                                                          </a:t>
            </a:r>
            <a:r>
              <a:rPr lang="th-TH" sz="1800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sz="1800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1800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8369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สี่เหลี่ยมผืนผ้า 3"/>
          <p:cNvSpPr>
            <a:spLocks noChangeArrowheads="1"/>
          </p:cNvSpPr>
          <p:nvPr/>
        </p:nvSpPr>
        <p:spPr bwMode="auto">
          <a:xfrm>
            <a:off x="250825" y="549275"/>
            <a:ext cx="86423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sz="3600" b="1" dirty="0">
                <a:solidFill>
                  <a:prstClr val="white"/>
                </a:solidFill>
                <a:latin typeface="Angsana New" pitchFamily="18" charset="-34"/>
              </a:rPr>
              <a:t>กิจกรรมการเรียนรู้</a:t>
            </a:r>
          </a:p>
          <a:p>
            <a:r>
              <a:rPr lang="th-TH" dirty="0">
                <a:solidFill>
                  <a:prstClr val="white"/>
                </a:solidFill>
                <a:latin typeface="Angsana New" pitchFamily="18" charset="-34"/>
              </a:rPr>
              <a:t>           </a:t>
            </a:r>
            <a:r>
              <a:rPr lang="th-TH" dirty="0" smtClean="0">
                <a:solidFill>
                  <a:prstClr val="white"/>
                </a:solidFill>
                <a:latin typeface="Angsana New" pitchFamily="18" charset="-34"/>
              </a:rPr>
              <a:t>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</a:t>
            </a:r>
            <a:endParaRPr lang="th-TH" dirty="0">
              <a:solidFill>
                <a:prstClr val="white"/>
              </a:solidFill>
              <a:latin typeface="Angsana New" pitchFamily="18" charset="-34"/>
            </a:endParaRPr>
          </a:p>
          <a:p>
            <a:r>
              <a:rPr lang="th-TH" dirty="0" smtClean="0">
                <a:solidFill>
                  <a:prstClr val="white"/>
                </a:solidFill>
                <a:latin typeface="Angsana New" pitchFamily="18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th-TH" dirty="0">
              <a:solidFill>
                <a:prstClr val="white"/>
              </a:solidFill>
              <a:latin typeface="Angsana New" pitchFamily="18" charset="-34"/>
            </a:endParaRPr>
          </a:p>
          <a:p>
            <a:r>
              <a:rPr lang="th-TH" dirty="0" smtClean="0">
                <a:solidFill>
                  <a:prstClr val="white"/>
                </a:solidFill>
                <a:latin typeface="Angsana New" pitchFamily="18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th-TH" dirty="0">
              <a:solidFill>
                <a:prstClr val="white"/>
              </a:solidFill>
              <a:latin typeface="Angsana New" pitchFamily="18" charset="-34"/>
            </a:endParaRPr>
          </a:p>
          <a:p>
            <a:r>
              <a:rPr lang="th-TH" sz="3600" b="1" dirty="0">
                <a:solidFill>
                  <a:prstClr val="white"/>
                </a:solidFill>
                <a:latin typeface="Angsana New" pitchFamily="18" charset="-34"/>
              </a:rPr>
              <a:t>สื่อ / แหล่งเรียนรู้</a:t>
            </a:r>
          </a:p>
          <a:p>
            <a:r>
              <a:rPr lang="th-TH" dirty="0">
                <a:solidFill>
                  <a:prstClr val="white"/>
                </a:solidFill>
                <a:latin typeface="Angsana New" pitchFamily="18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405168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084657"/>
            <a:ext cx="88569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 smtClean="0">
                <a:solidFill>
                  <a:srgbClr val="FF0066"/>
                </a:solidFill>
                <a:latin typeface="AngsanaUPC" pitchFamily="18" charset="-34"/>
                <a:cs typeface="AngsanaUPC" pitchFamily="18" charset="-34"/>
              </a:rPr>
              <a:t>กิจกรรมที่ </a:t>
            </a:r>
            <a:r>
              <a:rPr lang="en-US" sz="7200" b="1" dirty="0" smtClean="0">
                <a:solidFill>
                  <a:srgbClr val="FF0066"/>
                </a:solidFill>
                <a:latin typeface="AngsanaUPC" pitchFamily="18" charset="-34"/>
                <a:cs typeface="AngsanaUPC" pitchFamily="18" charset="-34"/>
              </a:rPr>
              <a:t>1 </a:t>
            </a:r>
            <a:r>
              <a:rPr lang="th-TH" sz="7200" b="1" dirty="0" smtClean="0">
                <a:solidFill>
                  <a:srgbClr val="FF0066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th-TH" sz="7200" b="1" dirty="0" smtClean="0">
                <a:solidFill>
                  <a:srgbClr val="FF0066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6600" b="1" dirty="0" smtClean="0">
                <a:latin typeface="AngsanaUPC" pitchFamily="18" charset="-34"/>
                <a:cs typeface="AngsanaUPC" pitchFamily="18" charset="-34"/>
              </a:rPr>
              <a:t>การวิพ</a:t>
            </a:r>
            <a:r>
              <a:rPr lang="th-TH" sz="6600" b="1" dirty="0" smtClean="0"/>
              <a:t>ากษ์การจัดทำโครงสร้างรายวิชา</a:t>
            </a:r>
            <a:endParaRPr lang="th-TH" sz="6600" b="1" dirty="0"/>
          </a:p>
        </p:txBody>
      </p:sp>
    </p:spTree>
    <p:extLst>
      <p:ext uri="{BB962C8B-B14F-4D97-AF65-F5344CB8AC3E}">
        <p14:creationId xmlns:p14="http://schemas.microsoft.com/office/powerpoint/2010/main" val="343255237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4" y="404666"/>
            <a:ext cx="8677275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185865"/>
            <a:ext cx="84105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6" y="244169"/>
            <a:ext cx="86010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2069976"/>
            <a:ext cx="8229600" cy="1143000"/>
          </a:xfrm>
          <a:solidFill>
            <a:srgbClr val="92D050"/>
          </a:solidFill>
        </p:spPr>
        <p:txBody>
          <a:bodyPr/>
          <a:lstStyle/>
          <a:p>
            <a:r>
              <a:rPr lang="th-TH" b="1" dirty="0" smtClean="0"/>
              <a:t>การนิเทศการเขียนสาระสำคัญ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8914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87220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h-TH" b="1" dirty="0" smtClean="0">
                <a:ea typeface="Calibri"/>
              </a:rPr>
              <a:t>การวิเคราะห์</a:t>
            </a:r>
            <a:r>
              <a:rPr lang="th-TH" b="1" dirty="0">
                <a:ea typeface="Calibri"/>
              </a:rPr>
              <a:t>มาตรฐานการเรียนรู้/</a:t>
            </a:r>
            <a:r>
              <a:rPr lang="th-TH" b="1" dirty="0" smtClean="0">
                <a:ea typeface="Calibri"/>
              </a:rPr>
              <a:t>ตัวชี้วัด</a:t>
            </a:r>
            <a:br>
              <a:rPr lang="th-TH" b="1" dirty="0" smtClean="0">
                <a:ea typeface="Calibri"/>
              </a:rPr>
            </a:br>
            <a:r>
              <a:rPr lang="th-TH" b="1" dirty="0" smtClean="0">
                <a:ea typeface="Calibri"/>
              </a:rPr>
              <a:t>สู่</a:t>
            </a:r>
            <a:r>
              <a:rPr lang="th-TH" b="1" dirty="0">
                <a:ea typeface="Calibri"/>
              </a:rPr>
              <a:t>การกำหนดสาระสำคัญ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992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91" y="142876"/>
            <a:ext cx="8429652" cy="1285860"/>
          </a:xfrm>
          <a:prstGeom prst="round2Diag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spc="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DSN DuSit" pitchFamily="2" charset="-34"/>
                <a:cs typeface="DSN DuSit" pitchFamily="2" charset="-34"/>
              </a:rPr>
              <a:t>สาระสำคัญ/ความคิดรวบยอด</a:t>
            </a:r>
            <a:endParaRPr lang="th-TH" spc="300" dirty="0">
              <a:solidFill>
                <a:schemeClr val="bg1">
                  <a:lumMod val="95000"/>
                  <a:lumOff val="5000"/>
                </a:schemeClr>
              </a:solidFill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2637253"/>
            <a:ext cx="9144000" cy="280076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glow rad="101600">
              <a:schemeClr val="accent4">
                <a:lumMod val="60000"/>
                <a:lumOff val="40000"/>
                <a:alpha val="60000"/>
              </a:schemeClr>
            </a:glow>
            <a:softEdge rad="63500"/>
          </a:effectLst>
        </p:spPr>
        <p:txBody>
          <a:bodyPr anchor="ctr">
            <a:spAutoFit/>
          </a:bodyPr>
          <a:lstStyle/>
          <a:p>
            <a:pPr algn="ctr"/>
            <a:r>
              <a:rPr lang="th-TH" sz="4400" b="1" dirty="0"/>
              <a:t>เป็นความรู้  ความคิด  ความเข้าใจที่ลึกซึ้ง  </a:t>
            </a:r>
            <a:r>
              <a:rPr lang="th-TH" sz="4400" b="1" dirty="0" smtClean="0"/>
              <a:t/>
            </a:r>
            <a:br>
              <a:rPr lang="th-TH" sz="4400" b="1" dirty="0" smtClean="0"/>
            </a:br>
            <a:r>
              <a:rPr lang="th-TH" sz="4400" b="1" dirty="0" smtClean="0"/>
              <a:t>หรือ</a:t>
            </a:r>
            <a:r>
              <a:rPr lang="th-TH" sz="4400" b="1" dirty="0"/>
              <a:t>ความรู้ที่เป็นแก่น  เป็นหลักการของเรื่องใดเรื่อง</a:t>
            </a:r>
            <a:r>
              <a:rPr lang="th-TH" sz="4400" b="1" dirty="0" smtClean="0"/>
              <a:t>หนึ่ง</a:t>
            </a:r>
            <a:br>
              <a:rPr lang="th-TH" sz="4400" b="1" dirty="0" smtClean="0"/>
            </a:br>
            <a:r>
              <a:rPr lang="th-TH" sz="4400" b="1" dirty="0" smtClean="0"/>
              <a:t>ที่</a:t>
            </a:r>
            <a:r>
              <a:rPr lang="th-TH" sz="4400" b="1" dirty="0"/>
              <a:t>เกิดจากการหลอมรวมของมาตรฐานการเรียนรู้ / ตัวชี้วัดในหน่วยการเรียนรู้ 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967540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" y="1073152"/>
            <a:ext cx="1368425" cy="13319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8575" cmpd="dbl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200"/>
              </a:spcBef>
              <a:spcAft>
                <a:spcPts val="1000"/>
              </a:spcAft>
              <a:defRPr/>
            </a:pPr>
            <a:r>
              <a:rPr lang="th-TH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ตัวชี้วัด</a:t>
            </a:r>
            <a:endParaRPr lang="th-TH" sz="3600" b="1" dirty="0"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" y="3092450"/>
            <a:ext cx="1354138" cy="9180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ตัวชี้วัด</a:t>
            </a:r>
            <a:r>
              <a:rPr lang="en-US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 </a:t>
            </a:r>
            <a:r>
              <a:rPr lang="th-TH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๑</a:t>
            </a:r>
            <a:endParaRPr lang="th-TH" sz="3600" dirty="0"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4360863"/>
            <a:ext cx="1354138" cy="95749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ตัวชี้วัด</a:t>
            </a:r>
            <a:r>
              <a:rPr lang="en-US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 </a:t>
            </a:r>
            <a:r>
              <a:rPr lang="th-TH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๒</a:t>
            </a:r>
            <a:endParaRPr lang="th-TH" sz="3600" dirty="0"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" y="5671268"/>
            <a:ext cx="1354138" cy="92608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ตัวชี้วัด</a:t>
            </a:r>
            <a:r>
              <a:rPr lang="en-US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 </a:t>
            </a:r>
            <a:r>
              <a:rPr lang="th-TH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๓</a:t>
            </a:r>
            <a:endParaRPr lang="th-TH" sz="3600" dirty="0"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032000" y="1073473"/>
            <a:ext cx="3048000" cy="1332000"/>
          </a:xfrm>
          <a:prstGeom prst="rect">
            <a:avLst/>
          </a:prstGeom>
          <a:solidFill>
            <a:srgbClr val="800000"/>
          </a:solidFill>
          <a:ln w="28575" cmpd="dbl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200"/>
              </a:spcBef>
              <a:spcAft>
                <a:spcPts val="1000"/>
              </a:spcAft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ผู้เรียนรู้อะไร /            ทำอะไรได้</a:t>
            </a:r>
            <a:endParaRPr lang="th-TH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418139" y="1073152"/>
            <a:ext cx="1693862" cy="13684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 cmpd="dbl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th-TH" sz="2400" dirty="0">
                <a:solidFill>
                  <a:schemeClr val="bg1"/>
                </a:solidFill>
                <a:latin typeface="DSN DuSit" pitchFamily="2" charset="-34"/>
                <a:ea typeface="Angsana New" pitchFamily="18" charset="-34"/>
                <a:cs typeface="DSN DuSit" pitchFamily="2" charset="-34"/>
              </a:rPr>
              <a:t>วิเคราะห์ความคิดหลักตัวชี้วัด</a:t>
            </a:r>
            <a:endParaRPr lang="th-TH" sz="3200" dirty="0">
              <a:solidFill>
                <a:schemeClr val="bg1"/>
              </a:solidFill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420564" y="1071545"/>
            <a:ext cx="1723437" cy="13320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>
                  <a:solidFill>
                    <a:schemeClr val="tx1"/>
                  </a:solidFill>
                </a:ln>
                <a:latin typeface="DSN DuSit" pitchFamily="2" charset="-34"/>
                <a:ea typeface="Angsana New" pitchFamily="18" charset="-34"/>
                <a:cs typeface="DSN DuSit" pitchFamily="2" charset="-34"/>
              </a:rPr>
              <a:t>หลอมรวมเป็นสาระสำคัญ/ความคิดรวบยอด</a:t>
            </a:r>
            <a:endParaRPr lang="th-TH" sz="3200" b="1" dirty="0">
              <a:ln>
                <a:solidFill>
                  <a:schemeClr val="tx1"/>
                </a:solidFill>
              </a:ln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000232" y="2947927"/>
            <a:ext cx="3048000" cy="1062595"/>
          </a:xfrm>
          <a:prstGeom prst="rect">
            <a:avLst/>
          </a:prstGeom>
          <a:solidFill>
            <a:srgbClr val="800000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 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ผู้เรียนรู้อะไร</a:t>
            </a: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 ผู้เรียนทำอะไรได้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buFontTx/>
              <a:buBlip>
                <a:blip r:embed="rId3"/>
              </a:buBlip>
              <a:defRPr/>
            </a:pPr>
            <a:endParaRPr lang="th-TH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5418667" y="3039168"/>
            <a:ext cx="1693333" cy="10625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2400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DSN DuSit" pitchFamily="2" charset="-34"/>
                <a:cs typeface="DSN DuSit" pitchFamily="2" charset="-34"/>
              </a:rPr>
              <a:t>ความคิดหลัก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450668" y="2946659"/>
            <a:ext cx="1693333" cy="3698981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DSN DuSit" pitchFamily="2" charset="-34"/>
                <a:ea typeface="Angsana New" pitchFamily="18" charset="-34"/>
                <a:cs typeface="DSN DuSit" pitchFamily="2" charset="-34"/>
              </a:rPr>
              <a:t>สาระสำคัญ/ความคิด</a:t>
            </a:r>
          </a:p>
          <a:p>
            <a:pPr algn="ctr">
              <a:defRPr/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DSN DuSit" pitchFamily="2" charset="-34"/>
                <a:ea typeface="Angsana New" pitchFamily="18" charset="-34"/>
                <a:cs typeface="DSN DuSit" pitchFamily="2" charset="-34"/>
              </a:rPr>
              <a:t>รวบยอด</a:t>
            </a:r>
            <a:endParaRPr lang="th-TH" sz="1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1354139" y="4581527"/>
            <a:ext cx="677862" cy="265113"/>
          </a:xfrm>
          <a:prstGeom prst="rightArrow">
            <a:avLst>
              <a:gd name="adj1" fmla="val 50000"/>
              <a:gd name="adj2" fmla="val 50143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1354139" y="3343275"/>
            <a:ext cx="677862" cy="266700"/>
          </a:xfrm>
          <a:prstGeom prst="rightArrow">
            <a:avLst>
              <a:gd name="adj1" fmla="val 50000"/>
              <a:gd name="adj2" fmla="val 4984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1354139" y="5911852"/>
            <a:ext cx="677862" cy="265113"/>
          </a:xfrm>
          <a:prstGeom prst="rightArrow">
            <a:avLst>
              <a:gd name="adj1" fmla="val 50000"/>
              <a:gd name="adj2" fmla="val 50143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>
            <a:off x="5080000" y="4619627"/>
            <a:ext cx="338138" cy="265113"/>
          </a:xfrm>
          <a:prstGeom prst="rightArrow">
            <a:avLst>
              <a:gd name="adj1" fmla="val 50000"/>
              <a:gd name="adj2" fmla="val 25013"/>
            </a:avLst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>
            <a:off x="5080000" y="3419477"/>
            <a:ext cx="338138" cy="265113"/>
          </a:xfrm>
          <a:prstGeom prst="rightArrow">
            <a:avLst>
              <a:gd name="adj1" fmla="val 50000"/>
              <a:gd name="adj2" fmla="val 25013"/>
            </a:avLst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6" name="AutoShape 22"/>
          <p:cNvSpPr>
            <a:spLocks noChangeArrowheads="1"/>
          </p:cNvSpPr>
          <p:nvPr/>
        </p:nvSpPr>
        <p:spPr bwMode="auto">
          <a:xfrm>
            <a:off x="5080000" y="5861050"/>
            <a:ext cx="338138" cy="266700"/>
          </a:xfrm>
          <a:prstGeom prst="rightArrow">
            <a:avLst>
              <a:gd name="adj1" fmla="val 50000"/>
              <a:gd name="adj2" fmla="val 24864"/>
            </a:avLst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7" name="AutoShape 23"/>
          <p:cNvSpPr>
            <a:spLocks/>
          </p:cNvSpPr>
          <p:nvPr/>
        </p:nvSpPr>
        <p:spPr bwMode="auto">
          <a:xfrm>
            <a:off x="7112000" y="3232150"/>
            <a:ext cx="169863" cy="3054350"/>
          </a:xfrm>
          <a:prstGeom prst="rightBracket">
            <a:avLst>
              <a:gd name="adj" fmla="val 191051"/>
            </a:avLst>
          </a:prstGeom>
          <a:solidFill>
            <a:srgbClr val="0000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8" name="AutoShape 24"/>
          <p:cNvSpPr>
            <a:spLocks noChangeArrowheads="1"/>
          </p:cNvSpPr>
          <p:nvPr/>
        </p:nvSpPr>
        <p:spPr bwMode="auto">
          <a:xfrm>
            <a:off x="7281863" y="4592638"/>
            <a:ext cx="168275" cy="2651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9" name="AutoShape 25"/>
          <p:cNvSpPr>
            <a:spLocks noChangeArrowheads="1"/>
          </p:cNvSpPr>
          <p:nvPr/>
        </p:nvSpPr>
        <p:spPr bwMode="auto">
          <a:xfrm>
            <a:off x="0" y="0"/>
            <a:ext cx="9144000" cy="85723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sz="4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DSN DuSit" pitchFamily="2" charset="-34"/>
                <a:ea typeface="Angsana New" pitchFamily="18" charset="-34"/>
                <a:cs typeface="DSN DuSit" pitchFamily="2" charset="-34"/>
              </a:rPr>
              <a:t>แนวทางการเขียนสาระสำคัญ</a:t>
            </a:r>
            <a:endParaRPr lang="th-TH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000232" y="4218018"/>
            <a:ext cx="3048000" cy="1062595"/>
          </a:xfrm>
          <a:prstGeom prst="rect">
            <a:avLst/>
          </a:prstGeom>
          <a:solidFill>
            <a:srgbClr val="800000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 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ผู้เรียนรู้อะไร</a:t>
            </a: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 ผู้เรียนทำอะไรได้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buFontTx/>
              <a:buBlip>
                <a:blip r:embed="rId3"/>
              </a:buBlip>
              <a:defRPr/>
            </a:pPr>
            <a:endParaRPr lang="th-TH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000232" y="5500704"/>
            <a:ext cx="3048000" cy="1062595"/>
          </a:xfrm>
          <a:prstGeom prst="rect">
            <a:avLst/>
          </a:prstGeom>
          <a:solidFill>
            <a:srgbClr val="800000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 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ผู้เรียนรู้อะไร</a:t>
            </a: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 ผู้เรียนทำอะไรได้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buFontTx/>
              <a:buBlip>
                <a:blip r:embed="rId3"/>
              </a:buBlip>
              <a:defRPr/>
            </a:pPr>
            <a:endParaRPr lang="th-TH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429257" y="4255764"/>
            <a:ext cx="1693333" cy="10625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2400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DSN DuSit" pitchFamily="2" charset="-34"/>
                <a:cs typeface="DSN DuSit" pitchFamily="2" charset="-34"/>
              </a:rPr>
              <a:t>ความคิดหลัก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429257" y="5456562"/>
            <a:ext cx="1693333" cy="10625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2400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DSN DuSit" pitchFamily="2" charset="-34"/>
                <a:cs typeface="DSN DuSit" pitchFamily="2" charset="-34"/>
              </a:rPr>
              <a:t>ความคิดหลัก</a:t>
            </a:r>
          </a:p>
        </p:txBody>
      </p:sp>
    </p:spTree>
    <p:extLst>
      <p:ext uri="{BB962C8B-B14F-4D97-AF65-F5344CB8AC3E}">
        <p14:creationId xmlns:p14="http://schemas.microsoft.com/office/powerpoint/2010/main" val="170340003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  <p:bldP spid="1030" grpId="0" animBg="1"/>
      <p:bldP spid="1032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85860"/>
            <a:ext cx="9144000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th-TH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วิเคราะห์</a:t>
            </a:r>
          </a:p>
          <a:p>
            <a:pPr algn="ctr">
              <a:lnSpc>
                <a:spcPct val="150000"/>
              </a:lnSpc>
              <a:defRPr/>
            </a:pPr>
            <a:r>
              <a:rPr lang="th-TH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สาระสำคัญ/ความคิดรวบยอด</a:t>
            </a:r>
          </a:p>
          <a:p>
            <a:pPr algn="ctr">
              <a:lnSpc>
                <a:spcPct val="150000"/>
              </a:lnSpc>
              <a:defRPr/>
            </a:pPr>
            <a:r>
              <a:rPr lang="th-TH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ของหน่วยการเรียนรู้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7728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มุมมน 23"/>
          <p:cNvSpPr/>
          <p:nvPr/>
        </p:nvSpPr>
        <p:spPr>
          <a:xfrm>
            <a:off x="0" y="17463"/>
            <a:ext cx="9144000" cy="68405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วงรี 13"/>
          <p:cNvSpPr/>
          <p:nvPr/>
        </p:nvSpPr>
        <p:spPr>
          <a:xfrm>
            <a:off x="5500694" y="1714488"/>
            <a:ext cx="2290644" cy="1687890"/>
          </a:xfrm>
          <a:prstGeom prst="ellipse">
            <a:avLst/>
          </a:prstGeom>
          <a:solidFill>
            <a:schemeClr val="tx2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 ๑.๑</a:t>
            </a:r>
          </a:p>
          <a:p>
            <a:pPr algn="ctr">
              <a:defRPr/>
            </a:pPr>
            <a:r>
              <a:rPr lang="th-TH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ป.๔/๒</a:t>
            </a:r>
          </a:p>
        </p:txBody>
      </p:sp>
      <p:sp>
        <p:nvSpPr>
          <p:cNvPr id="15" name="วงรี 14"/>
          <p:cNvSpPr/>
          <p:nvPr/>
        </p:nvSpPr>
        <p:spPr>
          <a:xfrm>
            <a:off x="857225" y="1571612"/>
            <a:ext cx="2250069" cy="1687890"/>
          </a:xfrm>
          <a:prstGeom prst="ellipse">
            <a:avLst/>
          </a:prstGeom>
          <a:solidFill>
            <a:schemeClr val="tx2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 ๑.๑</a:t>
            </a:r>
          </a:p>
          <a:p>
            <a:pPr algn="ctr">
              <a:defRPr/>
            </a:pPr>
            <a:r>
              <a:rPr lang="th-TH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ป.๔/๑</a:t>
            </a:r>
          </a:p>
        </p:txBody>
      </p:sp>
      <p:sp>
        <p:nvSpPr>
          <p:cNvPr id="16" name="วงรี 15"/>
          <p:cNvSpPr/>
          <p:nvPr/>
        </p:nvSpPr>
        <p:spPr>
          <a:xfrm>
            <a:off x="1000100" y="4286256"/>
            <a:ext cx="2288390" cy="1687890"/>
          </a:xfrm>
          <a:prstGeom prst="ellipse">
            <a:avLst/>
          </a:prstGeom>
          <a:solidFill>
            <a:schemeClr val="tx2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 ๑.๑</a:t>
            </a:r>
          </a:p>
          <a:p>
            <a:pPr algn="ctr">
              <a:defRPr/>
            </a:pPr>
            <a:r>
              <a:rPr lang="th-TH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ป.๔/๘</a:t>
            </a:r>
          </a:p>
        </p:txBody>
      </p:sp>
      <p:sp>
        <p:nvSpPr>
          <p:cNvPr id="21" name="วงรี 20"/>
          <p:cNvSpPr/>
          <p:nvPr/>
        </p:nvSpPr>
        <p:spPr>
          <a:xfrm>
            <a:off x="3216933" y="2714620"/>
            <a:ext cx="2245561" cy="1687890"/>
          </a:xfrm>
          <a:prstGeom prst="ellipse">
            <a:avLst/>
          </a:prstGeom>
          <a:solidFill>
            <a:schemeClr val="tx2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 ๑.๑</a:t>
            </a:r>
          </a:p>
          <a:p>
            <a:pPr algn="ctr">
              <a:defRPr/>
            </a:pPr>
            <a:r>
              <a:rPr lang="th-TH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ป.๔/๓</a:t>
            </a:r>
          </a:p>
        </p:txBody>
      </p:sp>
      <p:sp>
        <p:nvSpPr>
          <p:cNvPr id="22" name="วงรี 21"/>
          <p:cNvSpPr/>
          <p:nvPr/>
        </p:nvSpPr>
        <p:spPr>
          <a:xfrm>
            <a:off x="5214943" y="4286256"/>
            <a:ext cx="2250069" cy="1687890"/>
          </a:xfrm>
          <a:prstGeom prst="ellipse">
            <a:avLst/>
          </a:prstGeom>
          <a:solidFill>
            <a:srgbClr val="FFFF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 ๑.๒</a:t>
            </a:r>
          </a:p>
          <a:p>
            <a:pPr algn="ctr">
              <a:defRPr/>
            </a:pPr>
            <a:r>
              <a:rPr lang="th-TH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ป.๔/๑</a:t>
            </a:r>
          </a:p>
        </p:txBody>
      </p:sp>
    </p:spTree>
    <p:extLst>
      <p:ext uri="{BB962C8B-B14F-4D97-AF65-F5344CB8AC3E}">
        <p14:creationId xmlns:p14="http://schemas.microsoft.com/office/powerpoint/2010/main" val="120372250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86117" y="1315588"/>
            <a:ext cx="5072098" cy="1399032"/>
          </a:xfrm>
          <a:prstGeom prst="snip2DiagRect">
            <a:avLst/>
          </a:prstGeom>
          <a:solidFill>
            <a:srgbClr val="0033CC"/>
          </a:solidFill>
          <a:ln w="34925"/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th-TH" sz="72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SN DuSit" pitchFamily="2" charset="-34"/>
                <a:cs typeface="DSN DuSit" pitchFamily="2" charset="-34"/>
              </a:rPr>
              <a:t>จาก</a:t>
            </a:r>
            <a:r>
              <a:rPr lang="th-TH" sz="5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SN DuSit" pitchFamily="2" charset="-34"/>
                <a:cs typeface="DSN DuSit" pitchFamily="2" charset="-34"/>
              </a:rPr>
              <a:t>หลักสูตร</a:t>
            </a:r>
            <a:endParaRPr lang="th-TH" sz="72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SN DuSit" pitchFamily="2" charset="-34"/>
              <a:cs typeface="DSN DuSit" pitchFamily="2" charset="-34"/>
            </a:endParaRPr>
          </a:p>
        </p:txBody>
      </p:sp>
      <p:pic>
        <p:nvPicPr>
          <p:cNvPr id="5" name="รูปภาพ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1" y="116633"/>
            <a:ext cx="2891720" cy="3293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83568" y="4003709"/>
            <a:ext cx="5472000" cy="2233605"/>
          </a:xfrm>
          <a:prstGeom prst="snip2DiagRect">
            <a:avLst/>
          </a:prstGeom>
          <a:solidFill>
            <a:srgbClr val="FFFFCC"/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484188" indent="-484188" algn="ctr">
              <a:defRPr/>
            </a:pPr>
            <a:r>
              <a:rPr lang="th-TH" sz="66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SN DuSit" pitchFamily="2" charset="-34"/>
                <a:ea typeface="+mj-ea"/>
                <a:cs typeface="DSN DuSit" pitchFamily="2" charset="-34"/>
              </a:rPr>
              <a:t>สู่</a:t>
            </a:r>
            <a:r>
              <a:rPr lang="th-TH" sz="36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SN DuSit" pitchFamily="2" charset="-34"/>
                <a:ea typeface="+mj-ea"/>
                <a:cs typeface="DSN DuSit" pitchFamily="2" charset="-34"/>
              </a:rPr>
              <a:t>การ</a:t>
            </a:r>
            <a:r>
              <a:rPr lang="th-TH" sz="6600" b="1" spc="5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SN DuSit" pitchFamily="2" charset="-34"/>
                <a:ea typeface="+mj-ea"/>
                <a:cs typeface="DSN DuSit" pitchFamily="2" charset="-34"/>
              </a:rPr>
              <a:t>จัดการเรียนรู้</a:t>
            </a:r>
          </a:p>
        </p:txBody>
      </p:sp>
      <p:pic>
        <p:nvPicPr>
          <p:cNvPr id="4" name="รูปภาพ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928934"/>
            <a:ext cx="2214578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409975"/>
            <a:ext cx="2209800" cy="3305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142876" y="2395313"/>
            <a:ext cx="3786182" cy="2962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อธิบายความสำคัญ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ของพระพุทธศาสนา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หรือศาสนาที่ตน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นับถือในฐานะเป็น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ศูนย์รวมจิตใจของ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ศาสนิกชน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644594" y="89293"/>
            <a:ext cx="4428000" cy="2553891"/>
          </a:xfrm>
          <a:prstGeom prst="roundRect">
            <a:avLst/>
          </a:prstGeom>
          <a:solidFill>
            <a:srgbClr val="000099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ผู้เรียนรู้อะไร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วิถีชีวิต</a:t>
            </a:r>
            <a:r>
              <a:rPr lang="th-TH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ของศา</a:t>
            </a: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สนิกชนเป็นผลจากการยึดมั่นตามหลักธรรมของศาสนาและศูนย์รวมจิตใจ</a:t>
            </a:r>
            <a:endParaRPr lang="th-TH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4644594" y="2669644"/>
            <a:ext cx="4428000" cy="4188381"/>
          </a:xfrm>
          <a:prstGeom prst="roundRect">
            <a:avLst/>
          </a:prstGeom>
          <a:solidFill>
            <a:srgbClr val="000099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ผู้เรียนทำอะไรได้</a:t>
            </a:r>
          </a:p>
          <a:p>
            <a:pPr marL="514350" indent="-514350">
              <a:buFontTx/>
              <a:buAutoNum type="thaiNumPeriod"/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อธิบายความสำคัญของพระพุทธศาสนาหรือศาสนาที่ตนนับถือได้</a:t>
            </a:r>
          </a:p>
          <a:p>
            <a:pPr marL="457200" indent="-457200">
              <a:buFontTx/>
              <a:buAutoNum type="thaiNumPeriod"/>
              <a:defRPr/>
            </a:pPr>
            <a:r>
              <a:rPr lang="th-TH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แสดงความคิดเห็นในประเด็นศาสนาเป็นศูนย์รวมจิตใจ</a:t>
            </a:r>
            <a:r>
              <a:rPr lang="th-TH" sz="2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ของศา</a:t>
            </a:r>
            <a:r>
              <a:rPr lang="th-TH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สนิกชนได้</a:t>
            </a:r>
          </a:p>
        </p:txBody>
      </p:sp>
      <p:sp>
        <p:nvSpPr>
          <p:cNvPr id="9" name="ลูกศรขวาท้ายขีด 8"/>
          <p:cNvSpPr/>
          <p:nvPr/>
        </p:nvSpPr>
        <p:spPr>
          <a:xfrm rot="19060233">
            <a:off x="3935413" y="2628900"/>
            <a:ext cx="804862" cy="54133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ลูกศรขวาท้ายขีด 9"/>
          <p:cNvSpPr/>
          <p:nvPr/>
        </p:nvSpPr>
        <p:spPr>
          <a:xfrm rot="2528559">
            <a:off x="3935413" y="3986215"/>
            <a:ext cx="804862" cy="541337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214314" y="336106"/>
            <a:ext cx="364330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4400" b="1" dirty="0">
                <a:ln w="18415" cmpd="sng">
                  <a:solidFill>
                    <a:srgbClr val="FFFFFF"/>
                  </a:solidFill>
                  <a:prstDash val="solid"/>
                </a:ln>
                <a:latin typeface="Tahoma" pitchFamily="34" charset="0"/>
                <a:cs typeface="Tahoma" pitchFamily="34" charset="0"/>
              </a:rPr>
              <a:t>ส ๑.๑ ป.๔/๑ </a:t>
            </a:r>
          </a:p>
        </p:txBody>
      </p:sp>
    </p:spTree>
    <p:extLst>
      <p:ext uri="{BB962C8B-B14F-4D97-AF65-F5344CB8AC3E}">
        <p14:creationId xmlns:p14="http://schemas.microsoft.com/office/powerpoint/2010/main" val="156409590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0" y="2"/>
            <a:ext cx="4428000" cy="2553891"/>
          </a:xfrm>
          <a:prstGeom prst="roundRect">
            <a:avLst/>
          </a:prstGeom>
          <a:solidFill>
            <a:srgbClr val="000099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ผู้เรียนรู้อะไร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วิถีชีวิต</a:t>
            </a:r>
            <a:r>
              <a:rPr lang="th-TH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ของศา</a:t>
            </a: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สนิกชนเป็นผลจากการยึดมั่นตามหลักธรรมของศาสนาและศูนย์รวมจิตใจ</a:t>
            </a:r>
            <a:endParaRPr lang="th-TH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72594" y="2669644"/>
            <a:ext cx="4428000" cy="4188381"/>
          </a:xfrm>
          <a:prstGeom prst="roundRect">
            <a:avLst/>
          </a:prstGeom>
          <a:solidFill>
            <a:srgbClr val="000099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ผู้เรียนทำอะไรได้</a:t>
            </a:r>
          </a:p>
          <a:p>
            <a:pPr marL="514350" indent="-514350">
              <a:buFontTx/>
              <a:buAutoNum type="thaiNumPeriod"/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อธิบายความสำคัญของพระพุทธศาสนาหรือศาสนาที่ตนนับถือได้</a:t>
            </a:r>
          </a:p>
          <a:p>
            <a:pPr marL="457200" indent="-457200">
              <a:buFontTx/>
              <a:buAutoNum type="thaiNumPeriod"/>
              <a:defRPr/>
            </a:pPr>
            <a:r>
              <a:rPr lang="th-TH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แสดงความคิดเห็นในประเด็นศาสนาเป็นศูนย์รวมจิตใจ</a:t>
            </a:r>
            <a:r>
              <a:rPr lang="th-TH" sz="2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ของศา</a:t>
            </a:r>
            <a:r>
              <a:rPr lang="th-TH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สนิกชนได้</a:t>
            </a:r>
          </a:p>
        </p:txBody>
      </p:sp>
      <p:sp>
        <p:nvSpPr>
          <p:cNvPr id="6" name="ดาว 6 แฉก 5"/>
          <p:cNvSpPr/>
          <p:nvPr/>
        </p:nvSpPr>
        <p:spPr>
          <a:xfrm>
            <a:off x="4716000" y="1357298"/>
            <a:ext cx="4428000" cy="4248000"/>
          </a:xfrm>
          <a:prstGeom prst="star6">
            <a:avLst/>
          </a:prstGeom>
          <a:solidFill>
            <a:srgbClr val="800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2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ความคิดหลัก</a:t>
            </a:r>
          </a:p>
          <a:p>
            <a:pPr algn="ctr">
              <a:defRPr/>
            </a:pPr>
            <a:r>
              <a:rPr lang="th-TH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ศาสนาเป็นศูนย์รวมจิตใจ</a:t>
            </a:r>
            <a:r>
              <a:rPr lang="th-TH" sz="32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ของศา</a:t>
            </a:r>
            <a:r>
              <a:rPr lang="th-TH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นิ</a:t>
            </a:r>
            <a:r>
              <a:rPr lang="th-TH" sz="32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กชน</a:t>
            </a:r>
            <a:endParaRPr lang="th-TH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ลูกศรโค้งลง 6"/>
          <p:cNvSpPr/>
          <p:nvPr/>
        </p:nvSpPr>
        <p:spPr>
          <a:xfrm rot="1910064">
            <a:off x="4510088" y="1071563"/>
            <a:ext cx="1928812" cy="8572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ลูกศรโค้งขวา 7"/>
          <p:cNvSpPr/>
          <p:nvPr/>
        </p:nvSpPr>
        <p:spPr>
          <a:xfrm rot="14277874">
            <a:off x="5133976" y="4338639"/>
            <a:ext cx="857250" cy="202247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7922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0" y="1643052"/>
            <a:ext cx="3786182" cy="2962513"/>
          </a:xfrm>
          <a:prstGeom prst="roundRect">
            <a:avLst/>
          </a:prstGeom>
          <a:solidFill>
            <a:srgbClr val="80000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สรุปพุทธประวัติตั้งแต่บรรลุธรรมจนถึงประกาศธรรมหรือประวัติศาสดา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ที่ตนนับถือตามที่กำหนด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572000" y="637456"/>
            <a:ext cx="4428000" cy="2077164"/>
          </a:xfrm>
          <a:prstGeom prst="roundRect">
            <a:avLst/>
          </a:prstGeom>
          <a:solidFill>
            <a:srgbClr val="000099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ผู้เรียนรู้อะไร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การรู้พุทธประวัติ ประวัติศาสดา ก่อให้เกิดศรัทธาและการประพฤติ</a:t>
            </a:r>
            <a:r>
              <a:rPr lang="th-TH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ปฎิบัติ</a:t>
            </a:r>
            <a:endParaRPr lang="th-TH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4644594" y="3463551"/>
            <a:ext cx="4428000" cy="2894409"/>
          </a:xfrm>
          <a:prstGeom prst="roundRect">
            <a:avLst/>
          </a:prstGeom>
          <a:solidFill>
            <a:srgbClr val="000099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ผู้เรียนทำอะไรได้</a:t>
            </a:r>
          </a:p>
          <a:p>
            <a:pPr marL="514350" indent="-514350">
              <a:buFontTx/>
              <a:buAutoNum type="thaiNumPeriod"/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อธิบายพุทธประวัติหรือประวัติศาสดาที่นับถือได้</a:t>
            </a:r>
          </a:p>
          <a:p>
            <a:pPr marL="457200" indent="-457200">
              <a:buFontTx/>
              <a:buAutoNum type="thaiNumPeriod"/>
              <a:defRPr/>
            </a:pPr>
            <a:r>
              <a:rPr lang="th-TH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วิเคราะห์ผลที่เกิดจากการเผยแพร่ศาสนา</a:t>
            </a:r>
          </a:p>
        </p:txBody>
      </p:sp>
      <p:sp>
        <p:nvSpPr>
          <p:cNvPr id="9" name="ลูกศรขวาท้ายขีด 8"/>
          <p:cNvSpPr/>
          <p:nvPr/>
        </p:nvSpPr>
        <p:spPr>
          <a:xfrm rot="19060233">
            <a:off x="3792538" y="2473325"/>
            <a:ext cx="804862" cy="54133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ลูกศรขวาท้ายขีด 9"/>
          <p:cNvSpPr/>
          <p:nvPr/>
        </p:nvSpPr>
        <p:spPr>
          <a:xfrm rot="2528559">
            <a:off x="3863976" y="3343275"/>
            <a:ext cx="804863" cy="54133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0" y="294831"/>
            <a:ext cx="428624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4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 ๑.๑ ป.๔/๒ </a:t>
            </a:r>
          </a:p>
        </p:txBody>
      </p:sp>
    </p:spTree>
    <p:extLst>
      <p:ext uri="{BB962C8B-B14F-4D97-AF65-F5344CB8AC3E}">
        <p14:creationId xmlns:p14="http://schemas.microsoft.com/office/powerpoint/2010/main" val="352446980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ดาว 6 แฉก 5"/>
          <p:cNvSpPr/>
          <p:nvPr/>
        </p:nvSpPr>
        <p:spPr>
          <a:xfrm>
            <a:off x="4716000" y="1357298"/>
            <a:ext cx="4428000" cy="4096286"/>
          </a:xfrm>
          <a:prstGeom prst="star6">
            <a:avLst/>
          </a:prstGeom>
          <a:solidFill>
            <a:srgbClr val="80008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ความคิดหลัก</a:t>
            </a:r>
          </a:p>
          <a:p>
            <a:pPr algn="ctr">
              <a:defRPr/>
            </a:pPr>
            <a:r>
              <a:rPr lang="th-TH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พุทธประวัติหรือประวัติศาสดาที่นับถือ</a:t>
            </a:r>
          </a:p>
        </p:txBody>
      </p:sp>
      <p:sp>
        <p:nvSpPr>
          <p:cNvPr id="7" name="ลูกศรโค้งลง 6"/>
          <p:cNvSpPr/>
          <p:nvPr/>
        </p:nvSpPr>
        <p:spPr>
          <a:xfrm rot="1910064">
            <a:off x="4510088" y="1071563"/>
            <a:ext cx="1928812" cy="8572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ลูกศรโค้งขวา 7"/>
          <p:cNvSpPr/>
          <p:nvPr/>
        </p:nvSpPr>
        <p:spPr>
          <a:xfrm rot="14277874">
            <a:off x="5133976" y="4338639"/>
            <a:ext cx="857250" cy="202247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-32" y="214290"/>
            <a:ext cx="4428000" cy="2077164"/>
          </a:xfrm>
          <a:prstGeom prst="roundRect">
            <a:avLst/>
          </a:prstGeom>
          <a:solidFill>
            <a:srgbClr val="000099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ผู้เรียนรู้อะไร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การรู้พุทธประวัติ ประวัติศาสดา ก่อให้เกิดศรัทธาและการประพฤติ</a:t>
            </a:r>
            <a:r>
              <a:rPr lang="th-TH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ปฎิบัติ</a:t>
            </a:r>
            <a:endParaRPr lang="th-TH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72562" y="3611889"/>
            <a:ext cx="4428000" cy="2894409"/>
          </a:xfrm>
          <a:prstGeom prst="roundRect">
            <a:avLst/>
          </a:prstGeom>
          <a:solidFill>
            <a:srgbClr val="000099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ผู้เรียนทำอะไรได้</a:t>
            </a:r>
          </a:p>
          <a:p>
            <a:pPr marL="514350" indent="-514350">
              <a:buFontTx/>
              <a:buAutoNum type="thaiNumPeriod"/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อธิบายพุทธประวัติหรือประวัติศาสดาที่นับถือได้</a:t>
            </a:r>
          </a:p>
          <a:p>
            <a:pPr marL="457200" indent="-457200">
              <a:buFontTx/>
              <a:buAutoNum type="thaiNumPeriod"/>
              <a:defRPr/>
            </a:pPr>
            <a:r>
              <a:rPr lang="th-TH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วิเคราะห์ผลที่เกิดจากการเผยแพร่ศาสนา</a:t>
            </a:r>
          </a:p>
        </p:txBody>
      </p:sp>
    </p:spTree>
    <p:extLst>
      <p:ext uri="{BB962C8B-B14F-4D97-AF65-F5344CB8AC3E}">
        <p14:creationId xmlns:p14="http://schemas.microsoft.com/office/powerpoint/2010/main" val="222931665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1" y="1714490"/>
            <a:ext cx="4000496" cy="3439239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เห็นคุณค่าและปฏิบัติตนตามแบบอย่างการดำเนินชีวิต และข้อคิดจากประวัติสาวก ชาดก เรื่องเล่าและ       ศานิกชนตัวอย่างตามที่กำหนด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500562" y="500043"/>
            <a:ext cx="4428000" cy="2553891"/>
          </a:xfrm>
          <a:prstGeom prst="roundRect">
            <a:avLst/>
          </a:prstGeom>
          <a:solidFill>
            <a:srgbClr val="00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ผู้เรียนรู้อะไร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แบบอย่างการดำเนินชีวิตและข้อคิดที่ดี ก่อให้เกิดความศรัทธาและปฏิบัติตาม</a:t>
            </a:r>
            <a:endParaRPr lang="th-TH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4429124" y="3357564"/>
            <a:ext cx="4428000" cy="3507343"/>
          </a:xfrm>
          <a:prstGeom prst="roundRect">
            <a:avLst/>
          </a:prstGeom>
          <a:solidFill>
            <a:srgbClr val="00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ผู้เรียนทำอะไรได้</a:t>
            </a:r>
          </a:p>
          <a:p>
            <a:pPr marL="514350" indent="-514350">
              <a:buFontTx/>
              <a:buAutoNum type="thaiNumPeriod"/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ดึงข้อคิด แบบอย่างการดำเนินชีวิตจากเรื่องที่กำหนดได้</a:t>
            </a:r>
          </a:p>
          <a:p>
            <a:pPr marL="457200" indent="-457200">
              <a:buFontTx/>
              <a:buAutoNum type="thaiNumPeriod"/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นำเสนอแบบแผนการดำเนินชีวิตที่เหมาะสมกับตนได้</a:t>
            </a:r>
          </a:p>
        </p:txBody>
      </p:sp>
      <p:sp>
        <p:nvSpPr>
          <p:cNvPr id="9" name="ลูกศรขวาท้ายขีด 8"/>
          <p:cNvSpPr/>
          <p:nvPr/>
        </p:nvSpPr>
        <p:spPr>
          <a:xfrm rot="18370446">
            <a:off x="3704432" y="2112171"/>
            <a:ext cx="950913" cy="63182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ลูกศรขวาท้ายขีด 9"/>
          <p:cNvSpPr/>
          <p:nvPr/>
        </p:nvSpPr>
        <p:spPr>
          <a:xfrm rot="4123490">
            <a:off x="3617120" y="4109246"/>
            <a:ext cx="941387" cy="58737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" y="219654"/>
            <a:ext cx="435768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5400" b="1" dirty="0">
                <a:ln w="18415" cmpd="sng">
                  <a:solidFill>
                    <a:srgbClr val="FFFFFF"/>
                  </a:solidFill>
                  <a:prstDash val="solid"/>
                </a:ln>
                <a:latin typeface="Tahoma" pitchFamily="34" charset="0"/>
                <a:cs typeface="Tahoma" pitchFamily="34" charset="0"/>
              </a:rPr>
              <a:t>ส ๑.๑ ป.๔/๓ </a:t>
            </a:r>
          </a:p>
        </p:txBody>
      </p:sp>
    </p:spTree>
    <p:extLst>
      <p:ext uri="{BB962C8B-B14F-4D97-AF65-F5344CB8AC3E}">
        <p14:creationId xmlns:p14="http://schemas.microsoft.com/office/powerpoint/2010/main" val="75417136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ดาว 6 แฉก 5"/>
          <p:cNvSpPr/>
          <p:nvPr/>
        </p:nvSpPr>
        <p:spPr>
          <a:xfrm>
            <a:off x="4000496" y="1428736"/>
            <a:ext cx="4428000" cy="4096286"/>
          </a:xfrm>
          <a:prstGeom prst="star6">
            <a:avLst/>
          </a:prstGeom>
          <a:solidFill>
            <a:srgbClr val="80008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ความคิดหลัก</a:t>
            </a:r>
          </a:p>
          <a:p>
            <a:pPr algn="ctr">
              <a:defRPr/>
            </a:pPr>
            <a:r>
              <a:rPr lang="th-TH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การประพฤติตนตามแบบพุทธสาวก</a:t>
            </a:r>
          </a:p>
        </p:txBody>
      </p:sp>
      <p:sp>
        <p:nvSpPr>
          <p:cNvPr id="7" name="ลูกศรโค้งลง 6"/>
          <p:cNvSpPr/>
          <p:nvPr/>
        </p:nvSpPr>
        <p:spPr>
          <a:xfrm rot="1910064">
            <a:off x="4510088" y="1071563"/>
            <a:ext cx="1928812" cy="8572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ลูกศรโค้งขวา 7"/>
          <p:cNvSpPr/>
          <p:nvPr/>
        </p:nvSpPr>
        <p:spPr>
          <a:xfrm rot="14277874">
            <a:off x="5133976" y="4338639"/>
            <a:ext cx="857250" cy="202247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500034" y="375044"/>
            <a:ext cx="4428000" cy="2553891"/>
          </a:xfrm>
          <a:prstGeom prst="roundRect">
            <a:avLst/>
          </a:prstGeom>
          <a:solidFill>
            <a:srgbClr val="00009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ผู้เรียนรู้อะไร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แบบอย่างการดำเนินชีวิตและข้อคิดที่ดี ก่อให้เกิดความศรัทธาและปฏิบัติตาม</a:t>
            </a:r>
            <a:endParaRPr lang="th-TH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500034" y="3286125"/>
            <a:ext cx="4428000" cy="3303032"/>
          </a:xfrm>
          <a:prstGeom prst="roundRect">
            <a:avLst/>
          </a:prstGeom>
          <a:solidFill>
            <a:srgbClr val="00009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ผู้เรียนทำอะไรได้</a:t>
            </a:r>
          </a:p>
          <a:p>
            <a:pPr marL="514350" indent="-514350">
              <a:buFontTx/>
              <a:buAutoNum type="thaiNumPeriod"/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ดึงข้อคิด แบบอย่างการดำเนินชีวิตจากเรื่องที่กำหนดได้</a:t>
            </a:r>
          </a:p>
          <a:p>
            <a:pPr marL="457200" indent="-457200">
              <a:buFontTx/>
              <a:buAutoNum type="thaiNumPeriod"/>
              <a:defRPr/>
            </a:pPr>
            <a:r>
              <a:rPr lang="th-TH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นำเสนอแบบแผนการดำเนินชีวิตที่เหมาะสมกับตนได้</a:t>
            </a:r>
          </a:p>
        </p:txBody>
      </p:sp>
    </p:spTree>
    <p:extLst>
      <p:ext uri="{BB962C8B-B14F-4D97-AF65-F5344CB8AC3E}">
        <p14:creationId xmlns:p14="http://schemas.microsoft.com/office/powerpoint/2010/main" val="113770770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4357689" y="2"/>
            <a:ext cx="4786312" cy="38576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0" y="1571614"/>
            <a:ext cx="3286116" cy="2553891"/>
          </a:xfrm>
          <a:prstGeom prst="roundRect">
            <a:avLst/>
          </a:prstGeom>
          <a:solidFill>
            <a:srgbClr val="80000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อธิบายประวัติศาสดาของศาสนาอื่นโดยสังเขป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573156" y="185488"/>
            <a:ext cx="4428000" cy="1600438"/>
          </a:xfrm>
          <a:prstGeom prst="round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>
                  <a:solidFill>
                    <a:srgbClr val="800080"/>
                  </a:solidFill>
                </a:ln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ผู้เรียนรู้อะไร</a:t>
            </a:r>
          </a:p>
          <a:p>
            <a:pPr>
              <a:defRPr/>
            </a:pPr>
            <a:r>
              <a:rPr lang="th-TH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ประวัติศาสดาของศาสนาอื่น</a:t>
            </a:r>
            <a:endParaRPr lang="th-TH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4572000" y="1857366"/>
            <a:ext cx="4428000" cy="1872853"/>
          </a:xfrm>
          <a:prstGeom prst="round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>
                  <a:solidFill>
                    <a:srgbClr val="800080"/>
                  </a:solidFill>
                </a:ln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ผู้เรียนทำอะไรได้</a:t>
            </a:r>
          </a:p>
          <a:p>
            <a:pPr>
              <a:defRPr/>
            </a:pPr>
            <a:r>
              <a:rPr lang="th-TH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อธิบายประวัติศาสดา ของศาสนาอื่นได้</a:t>
            </a:r>
          </a:p>
          <a:p>
            <a:pPr>
              <a:defRPr/>
            </a:pPr>
            <a:endParaRPr lang="th-TH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ลูกศรขวาท้ายขีด 8"/>
          <p:cNvSpPr/>
          <p:nvPr/>
        </p:nvSpPr>
        <p:spPr>
          <a:xfrm rot="19060233">
            <a:off x="3721101" y="1485900"/>
            <a:ext cx="804863" cy="54133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ลูกศรขวาท้ายขีด 9"/>
          <p:cNvSpPr/>
          <p:nvPr/>
        </p:nvSpPr>
        <p:spPr>
          <a:xfrm rot="2528559">
            <a:off x="3721101" y="2700340"/>
            <a:ext cx="804863" cy="541337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" name="ดาว 6 แฉก 10"/>
          <p:cNvSpPr/>
          <p:nvPr/>
        </p:nvSpPr>
        <p:spPr>
          <a:xfrm>
            <a:off x="1787074" y="3714752"/>
            <a:ext cx="4428000" cy="2873514"/>
          </a:xfrm>
          <a:prstGeom prst="star6">
            <a:avLst/>
          </a:prstGeom>
          <a:solidFill>
            <a:srgbClr val="7030A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ความคิดหลัก</a:t>
            </a:r>
          </a:p>
          <a:p>
            <a:pPr algn="ctr"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ประวัติศาสดาของศาสนาอื่น</a:t>
            </a:r>
            <a:endParaRPr lang="th-TH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ลูกศรโค้ง 13"/>
          <p:cNvSpPr/>
          <p:nvPr/>
        </p:nvSpPr>
        <p:spPr>
          <a:xfrm rot="10800000">
            <a:off x="5572126" y="3929065"/>
            <a:ext cx="1285875" cy="1500187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85294"/>
            <a:ext cx="407193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4800" b="1" dirty="0">
                <a:ln w="18415" cmpd="sng">
                  <a:solidFill>
                    <a:srgbClr val="FFFFFF"/>
                  </a:solidFill>
                  <a:prstDash val="solid"/>
                </a:ln>
                <a:latin typeface="Tahoma" pitchFamily="34" charset="0"/>
                <a:cs typeface="Tahoma" pitchFamily="34" charset="0"/>
              </a:rPr>
              <a:t>ส ๑.๑ ป.๔/๘ </a:t>
            </a:r>
          </a:p>
        </p:txBody>
      </p:sp>
    </p:spTree>
    <p:extLst>
      <p:ext uri="{BB962C8B-B14F-4D97-AF65-F5344CB8AC3E}">
        <p14:creationId xmlns:p14="http://schemas.microsoft.com/office/powerpoint/2010/main" val="154653001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14282" y="1785928"/>
            <a:ext cx="3708000" cy="3030617"/>
          </a:xfrm>
          <a:prstGeom prst="roundRect">
            <a:avLst/>
          </a:prstGeom>
          <a:solidFill>
            <a:srgbClr val="8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 ๑.๒ ป.๔/๑ </a:t>
            </a:r>
          </a:p>
          <a:p>
            <a:pPr algn="ctr"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อภิปรายความสำคัญและมีส่วนร่วมใน</a:t>
            </a:r>
          </a:p>
          <a:p>
            <a:pPr algn="ctr"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การบำรุงรักษา</a:t>
            </a:r>
          </a:p>
          <a:p>
            <a:pPr algn="ctr">
              <a:defRPr/>
            </a:pPr>
            <a:r>
              <a:rPr lang="th-TH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ศาสน</a:t>
            </a: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สถานของศาสนาที่ตนนับถือ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286248" y="571482"/>
            <a:ext cx="4428000" cy="3030617"/>
          </a:xfrm>
          <a:prstGeom prst="roundRect">
            <a:avLst/>
          </a:prstGeom>
          <a:solidFill>
            <a:srgbClr val="000099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ผู้เรียนรู้อะไร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การมีส่วนร่วมของ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ศาสนิกชนในการบำรุง รักษาศาสนสถานที่ส่งผลต่อการธำรงไว้ซึ่งศาสนาที่ตนนับถือ</a:t>
            </a:r>
            <a:endParaRPr lang="th-TH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4071934" y="4429134"/>
            <a:ext cx="4428000" cy="2009061"/>
          </a:xfrm>
          <a:prstGeom prst="roundRect">
            <a:avLst/>
          </a:prstGeom>
          <a:solidFill>
            <a:srgbClr val="000099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ผู้เรียนทำอะไรได้</a:t>
            </a:r>
          </a:p>
          <a:p>
            <a:pPr marL="514350" indent="-514350">
              <a:buFontTx/>
              <a:buAutoNum type="thaiNumPeriod"/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อธิบายความสำคัญของการมีส่วนร่วม</a:t>
            </a:r>
          </a:p>
          <a:p>
            <a:pPr marL="457200" indent="-457200">
              <a:buFontTx/>
              <a:buAutoNum type="thaiNumPeriod"/>
              <a:defRPr/>
            </a:pPr>
            <a:r>
              <a:rPr lang="th-TH" sz="2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บำรุงรักษาศา</a:t>
            </a:r>
            <a:r>
              <a:rPr lang="th-TH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สนสถาน</a:t>
            </a:r>
          </a:p>
        </p:txBody>
      </p:sp>
      <p:sp>
        <p:nvSpPr>
          <p:cNvPr id="9" name="ลูกศรขวาท้ายขีด 8"/>
          <p:cNvSpPr/>
          <p:nvPr/>
        </p:nvSpPr>
        <p:spPr>
          <a:xfrm rot="19060233">
            <a:off x="3895726" y="2314575"/>
            <a:ext cx="1104900" cy="54133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ลูกศรขวาท้ายขีด 9"/>
          <p:cNvSpPr/>
          <p:nvPr/>
        </p:nvSpPr>
        <p:spPr>
          <a:xfrm rot="2528559">
            <a:off x="3981451" y="3979865"/>
            <a:ext cx="1000125" cy="541337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0" y="499617"/>
            <a:ext cx="464343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5400" b="1" dirty="0">
                <a:ln w="18415" cmpd="sng">
                  <a:solidFill>
                    <a:srgbClr val="FFFFFF"/>
                  </a:solidFill>
                  <a:prstDash val="solid"/>
                </a:ln>
                <a:latin typeface="Tahoma" pitchFamily="34" charset="0"/>
                <a:cs typeface="Tahoma" pitchFamily="34" charset="0"/>
              </a:rPr>
              <a:t>ส ๑.๒ ป.๔/๑ </a:t>
            </a:r>
          </a:p>
        </p:txBody>
      </p:sp>
    </p:spTree>
    <p:extLst>
      <p:ext uri="{BB962C8B-B14F-4D97-AF65-F5344CB8AC3E}">
        <p14:creationId xmlns:p14="http://schemas.microsoft.com/office/powerpoint/2010/main" val="3425501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ดาว 6 แฉก 5"/>
          <p:cNvSpPr/>
          <p:nvPr/>
        </p:nvSpPr>
        <p:spPr>
          <a:xfrm>
            <a:off x="4716000" y="1"/>
            <a:ext cx="4428000" cy="7030938"/>
          </a:xfrm>
          <a:prstGeom prst="star6">
            <a:avLst/>
          </a:prstGeom>
          <a:solidFill>
            <a:srgbClr val="660066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ความคิดหลัก</a:t>
            </a:r>
          </a:p>
          <a:p>
            <a:pPr algn="ctr">
              <a:defRPr/>
            </a:pPr>
            <a:r>
              <a:rPr lang="th-TH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การมีส่วนร่วมในการบำรุงรักษา</a:t>
            </a:r>
          </a:p>
          <a:p>
            <a:pPr algn="ctr">
              <a:defRPr/>
            </a:pPr>
            <a:r>
              <a:rPr lang="th-TH" sz="32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ศาสน</a:t>
            </a:r>
            <a:r>
              <a:rPr lang="th-TH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สถานของศาสนาที่ตนนับถือ</a:t>
            </a:r>
          </a:p>
        </p:txBody>
      </p:sp>
      <p:sp>
        <p:nvSpPr>
          <p:cNvPr id="7" name="ลูกศรโค้งลง 6"/>
          <p:cNvSpPr/>
          <p:nvPr/>
        </p:nvSpPr>
        <p:spPr>
          <a:xfrm rot="1910064">
            <a:off x="4395788" y="727075"/>
            <a:ext cx="1868487" cy="6794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ลูกศรโค้งขวา 7"/>
          <p:cNvSpPr/>
          <p:nvPr/>
        </p:nvSpPr>
        <p:spPr>
          <a:xfrm rot="14277874">
            <a:off x="4797425" y="4859338"/>
            <a:ext cx="857250" cy="184785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428596" y="714358"/>
            <a:ext cx="4428000" cy="3030617"/>
          </a:xfrm>
          <a:prstGeom prst="roundRect">
            <a:avLst/>
          </a:prstGeom>
          <a:solidFill>
            <a:srgbClr val="00009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ผู้เรียนรู้อะไร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การมีส่วนร่วมของ</a:t>
            </a:r>
          </a:p>
          <a:p>
            <a:pPr>
              <a:defRPr/>
            </a:pPr>
            <a:r>
              <a:rPr lang="th-TH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ศา</a:t>
            </a: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สนิกชนในการ</a:t>
            </a:r>
            <a:r>
              <a:rPr lang="th-TH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บำรุงรักษาศา</a:t>
            </a: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สนสถาน 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ที่ส่งผลต่อการธำรงไว้ซึ่งศาสนาที่ตนนับถือ</a:t>
            </a:r>
            <a:endParaRPr lang="th-TH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571472" y="4143382"/>
            <a:ext cx="4428000" cy="2009061"/>
          </a:xfrm>
          <a:prstGeom prst="roundRect">
            <a:avLst/>
          </a:prstGeom>
          <a:solidFill>
            <a:srgbClr val="00009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h-TH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ผู้เรียนทำอะไรได้</a:t>
            </a:r>
          </a:p>
          <a:p>
            <a:pPr marL="514350" indent="-514350">
              <a:buFontTx/>
              <a:buAutoNum type="thaiNumPeriod"/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อธิบายความสำคัญของการมีส่วนร่วม</a:t>
            </a:r>
          </a:p>
          <a:p>
            <a:pPr marL="457200" indent="-457200">
              <a:buFontTx/>
              <a:buAutoNum type="thaiNumPeriod"/>
              <a:defRPr/>
            </a:pPr>
            <a:r>
              <a:rPr lang="th-TH" sz="2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บำรุงรักษาศา</a:t>
            </a:r>
            <a:r>
              <a:rPr lang="th-TH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สนสถาน</a:t>
            </a:r>
          </a:p>
        </p:txBody>
      </p:sp>
    </p:spTree>
    <p:extLst>
      <p:ext uri="{BB962C8B-B14F-4D97-AF65-F5344CB8AC3E}">
        <p14:creationId xmlns:p14="http://schemas.microsoft.com/office/powerpoint/2010/main" val="399128706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 18"/>
          <p:cNvSpPr/>
          <p:nvPr/>
        </p:nvSpPr>
        <p:spPr>
          <a:xfrm>
            <a:off x="4929190" y="0"/>
            <a:ext cx="4214810" cy="6858000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" name="คำบรรยายภาพแบบลูกศรขวา 16"/>
          <p:cNvSpPr/>
          <p:nvPr/>
        </p:nvSpPr>
        <p:spPr>
          <a:xfrm>
            <a:off x="3429000" y="1714502"/>
            <a:ext cx="1500188" cy="3357563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0" y="0"/>
            <a:ext cx="4143372" cy="68580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0" y="1214440"/>
            <a:ext cx="37861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Tx/>
              <a:buAutoNum type="thaiNumPeriod"/>
            </a:pPr>
            <a:r>
              <a:rPr lang="th-TH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ศาสนาเป็นศูนย์รวมจิตใจของศานิกชน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2286000"/>
            <a:ext cx="4572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๒. พุทธประวัติหรือประวัติ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ศาสดาที่นับถือ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3357565"/>
            <a:ext cx="4572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๓. การประพฤติตนตาม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แบบพุทธสาวก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4332290"/>
            <a:ext cx="3508375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๔. ประวัติศาสดาของ</a:t>
            </a:r>
          </a:p>
          <a:p>
            <a:pPr>
              <a:defRPr/>
            </a:pPr>
            <a:r>
              <a:rPr lang="th-TH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ศาสนาอื่น</a:t>
            </a:r>
            <a:endParaRPr lang="th-TH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ผืนผ้า 9"/>
          <p:cNvSpPr>
            <a:spLocks noChangeArrowheads="1"/>
          </p:cNvSpPr>
          <p:nvPr/>
        </p:nvSpPr>
        <p:spPr bwMode="auto">
          <a:xfrm>
            <a:off x="0" y="5311775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๕. การมีส่วนร่วมในการ</a:t>
            </a:r>
          </a:p>
          <a:p>
            <a:r>
              <a:rPr lang="th-TH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บำรุงรักษาศาสนสถาน</a:t>
            </a:r>
          </a:p>
          <a:p>
            <a:r>
              <a:rPr lang="th-TH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ของศาสนาที่ตนนับถือ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22777" y="214290"/>
            <a:ext cx="2629246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ความคิดหลัก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214942" y="142853"/>
            <a:ext cx="3655168" cy="155427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700"/>
              </a:lnSpc>
              <a:defRPr/>
            </a:pPr>
            <a:r>
              <a:rPr lang="th-TH" sz="36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สาระสำคัญ/</a:t>
            </a:r>
          </a:p>
          <a:p>
            <a:pPr algn="ctr">
              <a:lnSpc>
                <a:spcPts val="5700"/>
              </a:lnSpc>
              <a:defRPr/>
            </a:pPr>
            <a:r>
              <a:rPr lang="th-TH" sz="36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ความคิดรวบยอด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101494" y="1857364"/>
            <a:ext cx="3852337" cy="4832092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th-TH" b="1" kern="1300" dirty="0">
              <a:ln w="50800"/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h-TH" b="1" kern="1300" dirty="0">
                <a:ln w="50800"/>
                <a:latin typeface="Tahoma" pitchFamily="34" charset="0"/>
                <a:cs typeface="Tahoma" pitchFamily="34" charset="0"/>
              </a:rPr>
              <a:t>ศาสนาเป็นศูนย์รวม </a:t>
            </a:r>
          </a:p>
          <a:p>
            <a:pPr algn="ctr">
              <a:defRPr/>
            </a:pPr>
            <a:r>
              <a:rPr lang="th-TH" b="1" kern="1300" dirty="0">
                <a:ln w="50800"/>
                <a:latin typeface="Tahoma" pitchFamily="34" charset="0"/>
                <a:cs typeface="Tahoma" pitchFamily="34" charset="0"/>
              </a:rPr>
              <a:t>จิตใจ</a:t>
            </a:r>
            <a:r>
              <a:rPr lang="th-TH" b="1" kern="1300" dirty="0" err="1">
                <a:ln w="50800"/>
                <a:latin typeface="Tahoma" pitchFamily="34" charset="0"/>
                <a:cs typeface="Tahoma" pitchFamily="34" charset="0"/>
              </a:rPr>
              <a:t>ของศา</a:t>
            </a:r>
            <a:r>
              <a:rPr lang="th-TH" b="1" kern="1300" dirty="0">
                <a:ln w="50800"/>
                <a:latin typeface="Tahoma" pitchFamily="34" charset="0"/>
                <a:cs typeface="Tahoma" pitchFamily="34" charset="0"/>
              </a:rPr>
              <a:t>สนิกชน </a:t>
            </a:r>
          </a:p>
          <a:p>
            <a:pPr algn="ctr">
              <a:defRPr/>
            </a:pPr>
            <a:r>
              <a:rPr lang="th-TH" b="1" kern="1300" dirty="0">
                <a:ln w="50800"/>
                <a:latin typeface="Tahoma" pitchFamily="34" charset="0"/>
                <a:cs typeface="Tahoma" pitchFamily="34" charset="0"/>
              </a:rPr>
              <a:t>การศึกษาพุทธประวัติ</a:t>
            </a:r>
          </a:p>
          <a:p>
            <a:pPr algn="ctr">
              <a:defRPr/>
            </a:pPr>
            <a:r>
              <a:rPr lang="th-TH" b="1" kern="1300" dirty="0">
                <a:ln w="50800"/>
                <a:latin typeface="Tahoma" pitchFamily="34" charset="0"/>
                <a:cs typeface="Tahoma" pitchFamily="34" charset="0"/>
              </a:rPr>
              <a:t>ประวัติศาสดาอื่น </a:t>
            </a:r>
          </a:p>
          <a:p>
            <a:pPr algn="ctr">
              <a:defRPr/>
            </a:pPr>
            <a:r>
              <a:rPr lang="th-TH" b="1" kern="1300" dirty="0">
                <a:ln w="50800"/>
                <a:latin typeface="Tahoma" pitchFamily="34" charset="0"/>
                <a:cs typeface="Tahoma" pitchFamily="34" charset="0"/>
              </a:rPr>
              <a:t>ประวัติสาวกและคำสอน</a:t>
            </a:r>
          </a:p>
          <a:p>
            <a:pPr algn="ctr">
              <a:defRPr/>
            </a:pPr>
            <a:r>
              <a:rPr lang="th-TH" b="1" kern="1300" dirty="0">
                <a:ln w="50800"/>
                <a:latin typeface="Tahoma" pitchFamily="34" charset="0"/>
                <a:cs typeface="Tahoma" pitchFamily="34" charset="0"/>
              </a:rPr>
              <a:t>ของศาสนา ควรค่า</a:t>
            </a:r>
          </a:p>
          <a:p>
            <a:pPr algn="ctr">
              <a:defRPr/>
            </a:pPr>
            <a:r>
              <a:rPr lang="th-TH" b="1" kern="1300" dirty="0">
                <a:ln w="50800"/>
                <a:latin typeface="Tahoma" pitchFamily="34" charset="0"/>
                <a:cs typeface="Tahoma" pitchFamily="34" charset="0"/>
              </a:rPr>
              <a:t>แก่การนำมาเป็นแบบ</a:t>
            </a:r>
          </a:p>
          <a:p>
            <a:pPr algn="ctr">
              <a:defRPr/>
            </a:pPr>
            <a:r>
              <a:rPr lang="th-TH" b="1" kern="1300" dirty="0">
                <a:ln w="50800"/>
                <a:latin typeface="Tahoma" pitchFamily="34" charset="0"/>
                <a:cs typeface="Tahoma" pitchFamily="34" charset="0"/>
              </a:rPr>
              <a:t>อย่างในการดำเนินชีวิต</a:t>
            </a:r>
          </a:p>
          <a:p>
            <a:pPr algn="ctr">
              <a:defRPr/>
            </a:pPr>
            <a:r>
              <a:rPr lang="th-TH" b="1" kern="1300" dirty="0">
                <a:ln w="50800"/>
                <a:latin typeface="Tahoma" pitchFamily="34" charset="0"/>
                <a:cs typeface="Tahoma" pitchFamily="34" charset="0"/>
              </a:rPr>
              <a:t>และการธำรงรักษาไว้</a:t>
            </a:r>
          </a:p>
          <a:p>
            <a:pPr algn="ctr">
              <a:defRPr/>
            </a:pPr>
            <a:endParaRPr lang="th-TH" b="1" kern="1300" dirty="0">
              <a:ln w="50800"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4534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6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2405063" y="4000502"/>
            <a:ext cx="6524625" cy="278606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946928"/>
          </a:xfrm>
          <a:gradFill>
            <a:gsLst>
              <a:gs pos="0">
                <a:srgbClr val="66FF99"/>
              </a:gs>
              <a:gs pos="50000">
                <a:srgbClr val="0033CC">
                  <a:tint val="44500"/>
                  <a:satMod val="160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th-TH" sz="4000" b="1" dirty="0" smtClean="0">
                <a:effectLst/>
                <a:latin typeface="DSN DuSit" pitchFamily="2" charset="-34"/>
                <a:cs typeface="DSN DuSit" pitchFamily="2" charset="-34"/>
              </a:rPr>
              <a:t>หลักสูตรแกนกลางฯสู่การจัดการเรียนรู้</a:t>
            </a:r>
            <a:endParaRPr lang="th-TH" sz="4000" b="1" dirty="0">
              <a:effectLst/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28660" y="2124882"/>
            <a:ext cx="1857356" cy="9469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2000" b="1" dirty="0">
                <a:latin typeface="DSN DuSit" pitchFamily="2" charset="-34"/>
                <a:ea typeface="+mj-ea"/>
                <a:cs typeface="DSN DuSit" pitchFamily="2" charset="-34"/>
              </a:rPr>
              <a:t>สถานศึกษา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616174" y="2124882"/>
            <a:ext cx="1857356" cy="9469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2000" b="1" dirty="0">
                <a:latin typeface="DSN DuSit" pitchFamily="2" charset="-34"/>
                <a:ea typeface="+mj-ea"/>
                <a:cs typeface="DSN DuSit" pitchFamily="2" charset="-34"/>
              </a:rPr>
              <a:t>ชั้นเรียน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85721" y="4145148"/>
            <a:ext cx="1961266" cy="1872000"/>
          </a:xfrm>
          <a:prstGeom prst="snip2Diag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2400" b="1" spc="-50" dirty="0">
                <a:latin typeface="DSN DuSit" pitchFamily="2" charset="-34"/>
                <a:ea typeface="+mj-ea"/>
                <a:cs typeface="DSN DuSit" pitchFamily="2" charset="-34"/>
              </a:rPr>
              <a:t>คำอธิบายรายวิชา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500298" y="4196584"/>
            <a:ext cx="1857356" cy="187200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latin typeface="DSN DuSit" pitchFamily="2" charset="-34"/>
                <a:ea typeface="+mj-ea"/>
                <a:cs typeface="DSN DuSit" pitchFamily="2" charset="-34"/>
              </a:rPr>
              <a:t>โครง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latin typeface="DSN DuSit" pitchFamily="2" charset="-34"/>
                <a:ea typeface="+mj-ea"/>
                <a:cs typeface="DSN DuSit" pitchFamily="2" charset="-34"/>
              </a:rPr>
              <a:t>สร้างรายวิชา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643438" y="4214818"/>
            <a:ext cx="1857356" cy="1872000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2400" b="1" dirty="0">
                <a:latin typeface="DSN DuSit" pitchFamily="2" charset="-34"/>
                <a:ea typeface="+mj-ea"/>
                <a:cs typeface="DSN DuSit" pitchFamily="2" charset="-34"/>
              </a:rPr>
              <a:t>หน่วยการเรียนรู้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6715140" y="4271644"/>
            <a:ext cx="2143140" cy="1872000"/>
          </a:xfrm>
          <a:prstGeom prst="snip2DiagRect">
            <a:avLst/>
          </a:prstGeom>
          <a:solidFill>
            <a:srgbClr val="CC0000"/>
          </a:solidFill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2400" b="1" dirty="0">
                <a:latin typeface="DSN DuSit" pitchFamily="2" charset="-34"/>
                <a:ea typeface="+mj-ea"/>
                <a:cs typeface="DSN DuSit" pitchFamily="2" charset="-34"/>
              </a:rPr>
              <a:t>แผนการจัด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h-TH" sz="2400" b="1" dirty="0">
                <a:latin typeface="DSN DuSit" pitchFamily="2" charset="-34"/>
                <a:ea typeface="+mj-ea"/>
                <a:cs typeface="DSN DuSit" pitchFamily="2" charset="-34"/>
              </a:rPr>
              <a:t>การเรียนรู้</a:t>
            </a:r>
          </a:p>
        </p:txBody>
      </p:sp>
      <p:sp>
        <p:nvSpPr>
          <p:cNvPr id="12" name="Striped Right Arrow 11"/>
          <p:cNvSpPr/>
          <p:nvPr/>
        </p:nvSpPr>
        <p:spPr>
          <a:xfrm rot="5400000">
            <a:off x="928688" y="1428752"/>
            <a:ext cx="606425" cy="463550"/>
          </a:xfrm>
          <a:prstGeom prst="striped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" name="Striped Right Arrow 12"/>
          <p:cNvSpPr/>
          <p:nvPr/>
        </p:nvSpPr>
        <p:spPr>
          <a:xfrm>
            <a:off x="2571750" y="2392363"/>
            <a:ext cx="1785938" cy="360362"/>
          </a:xfrm>
          <a:prstGeom prst="striped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Striped Right Arrow 13"/>
          <p:cNvSpPr/>
          <p:nvPr/>
        </p:nvSpPr>
        <p:spPr>
          <a:xfrm rot="5400000">
            <a:off x="964407" y="3393282"/>
            <a:ext cx="606425" cy="465138"/>
          </a:xfrm>
          <a:prstGeom prst="striped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" name="Curved Up Arrow 16"/>
          <p:cNvSpPr/>
          <p:nvPr/>
        </p:nvSpPr>
        <p:spPr>
          <a:xfrm>
            <a:off x="1785939" y="6143627"/>
            <a:ext cx="1428750" cy="428625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>
            <a:off x="3786188" y="6143627"/>
            <a:ext cx="1428750" cy="428625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>
            <a:off x="6143626" y="6143627"/>
            <a:ext cx="1428750" cy="428625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29" name="Striped Right Arrow 28"/>
          <p:cNvSpPr/>
          <p:nvPr/>
        </p:nvSpPr>
        <p:spPr>
          <a:xfrm rot="5400000">
            <a:off x="5289551" y="3324226"/>
            <a:ext cx="601662" cy="46513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2" grpId="0" animBg="1"/>
      <p:bldP spid="13" grpId="0" animBg="1"/>
      <p:bldP spid="14" grpId="0" animBg="1"/>
      <p:bldP spid="17" grpId="0" animBg="1"/>
      <p:bldP spid="16" grpId="0" animBg="1"/>
      <p:bldP spid="19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/>
                <a:gridCol w="1500198"/>
                <a:gridCol w="1285884"/>
                <a:gridCol w="2928958"/>
                <a:gridCol w="1214446"/>
                <a:gridCol w="1214414"/>
              </a:tblGrid>
              <a:tr h="2213469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หน่วยที่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ชื่อหน่วยการเรียนรู้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err="1" smtClean="0">
                          <a:latin typeface="BrowalliaUPC" pitchFamily="34" charset="-34"/>
                          <a:cs typeface="DilleniaUPC" pitchFamily="18" charset="-34"/>
                        </a:rPr>
                        <a:t>มฐ.</a:t>
                      </a:r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/</a:t>
                      </a:r>
                    </a:p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ตัวชี้วัด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สาระสำคัญ/</a:t>
                      </a:r>
                    </a:p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ความคิดรวบยอด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เวลา</a:t>
                      </a:r>
                    </a:p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(ชั่วโมง)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น้ำหนักคะแนน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4531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๑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052352" y="2182305"/>
            <a:ext cx="1398140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ศาสนา</a:t>
            </a:r>
          </a:p>
          <a:p>
            <a:pPr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นำชีวิต</a:t>
            </a:r>
          </a:p>
          <a:p>
            <a:pPr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พิชิตสุข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54801" y="2230933"/>
            <a:ext cx="91884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ส๑.๑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488275" y="3302503"/>
            <a:ext cx="121058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ป.๔/๒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73098" y="3929068"/>
            <a:ext cx="119295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ป.๔/๓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491243" y="4516949"/>
            <a:ext cx="11961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ป.๔/๘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15528" y="5214952"/>
            <a:ext cx="101502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ส๑.๒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714744" y="2000240"/>
            <a:ext cx="2988000" cy="50167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200000"/>
              </a:lnSpc>
              <a:defRPr/>
            </a:pPr>
            <a:r>
              <a:rPr lang="th-TH" sz="20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ศาสนาเป็นศูนย์รวมจิตใจของศาสนิกชนการศึกษาพุทธประวัติ ประวัติศาสดา ประวัติสาวกและคำสอนของศาสนา                      ควรค่าแก่การนำมาเป็นแบบอย่างในการดำเนินชีวิต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08279" y="2285994"/>
            <a:ext cx="47961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๑.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501422" y="2786060"/>
            <a:ext cx="111440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ป.๔/๑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500298" y="5731395"/>
            <a:ext cx="117211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ป.๔/๑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958771" y="2305180"/>
            <a:ext cx="68480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๑๒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8226559" y="2318243"/>
            <a:ext cx="66717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๑๔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729038" y="0"/>
            <a:ext cx="3059112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914016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" y="1073152"/>
            <a:ext cx="1368425" cy="133191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8575" cmpd="dbl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200"/>
              </a:spcBef>
              <a:spcAft>
                <a:spcPts val="1000"/>
              </a:spcAft>
              <a:defRPr/>
            </a:pPr>
            <a:r>
              <a:rPr lang="th-TH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ตัวชี้วัด</a:t>
            </a:r>
            <a:endParaRPr lang="th-TH" sz="3600" b="1" dirty="0"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" y="3092450"/>
            <a:ext cx="1354138" cy="9180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ตัวชี้วัด</a:t>
            </a:r>
            <a:r>
              <a:rPr lang="en-US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 </a:t>
            </a:r>
            <a:r>
              <a:rPr lang="th-TH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๑</a:t>
            </a:r>
            <a:endParaRPr lang="th-TH" sz="3600" dirty="0"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4360863"/>
            <a:ext cx="1354138" cy="95749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ตัวชี้วัด</a:t>
            </a:r>
            <a:r>
              <a:rPr lang="en-US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 </a:t>
            </a:r>
            <a:r>
              <a:rPr lang="th-TH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๒</a:t>
            </a:r>
            <a:endParaRPr lang="th-TH" sz="3600" dirty="0"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" y="5671268"/>
            <a:ext cx="1354138" cy="92608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ตัวชี้วัด</a:t>
            </a:r>
            <a:r>
              <a:rPr lang="en-US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 </a:t>
            </a:r>
            <a:r>
              <a:rPr lang="th-TH" b="1" dirty="0">
                <a:latin typeface="DSN DuSit" pitchFamily="2" charset="-34"/>
                <a:ea typeface="Angsana New" pitchFamily="18" charset="-34"/>
                <a:cs typeface="DSN DuSit" pitchFamily="2" charset="-34"/>
              </a:rPr>
              <a:t>๓</a:t>
            </a:r>
            <a:endParaRPr lang="th-TH" sz="3600" dirty="0"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032000" y="1073473"/>
            <a:ext cx="3048000" cy="1332000"/>
          </a:xfrm>
          <a:prstGeom prst="rect">
            <a:avLst/>
          </a:prstGeom>
          <a:solidFill>
            <a:srgbClr val="800000"/>
          </a:solidFill>
          <a:ln w="28575" cmpd="dbl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200"/>
              </a:spcBef>
              <a:spcAft>
                <a:spcPts val="1000"/>
              </a:spcAft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ผู้เรียนรู้อะไร /            ทำอะไรได้</a:t>
            </a:r>
            <a:endParaRPr lang="th-TH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418139" y="1073152"/>
            <a:ext cx="1693862" cy="13684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 cmpd="dbl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th-TH" sz="2400" dirty="0">
                <a:solidFill>
                  <a:schemeClr val="bg1"/>
                </a:solidFill>
                <a:latin typeface="DSN DuSit" pitchFamily="2" charset="-34"/>
                <a:ea typeface="Angsana New" pitchFamily="18" charset="-34"/>
                <a:cs typeface="DSN DuSit" pitchFamily="2" charset="-34"/>
              </a:rPr>
              <a:t>วิเคราะห์ความคิดหลักตัวชี้วัด</a:t>
            </a:r>
            <a:endParaRPr lang="th-TH" sz="3200" dirty="0">
              <a:solidFill>
                <a:schemeClr val="bg1"/>
              </a:solidFill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420564" y="1071545"/>
            <a:ext cx="1723437" cy="13320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>
                  <a:solidFill>
                    <a:schemeClr val="tx1"/>
                  </a:solidFill>
                </a:ln>
                <a:latin typeface="DSN DuSit" pitchFamily="2" charset="-34"/>
                <a:ea typeface="Angsana New" pitchFamily="18" charset="-34"/>
                <a:cs typeface="DSN DuSit" pitchFamily="2" charset="-34"/>
              </a:rPr>
              <a:t>หลอมรวมเป็นสาระสำคัญ/ความคิดรวบยอด</a:t>
            </a:r>
            <a:endParaRPr lang="th-TH" sz="3200" b="1" dirty="0">
              <a:ln>
                <a:solidFill>
                  <a:schemeClr val="tx1"/>
                </a:solidFill>
              </a:ln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000232" y="2947927"/>
            <a:ext cx="3048000" cy="1062595"/>
          </a:xfrm>
          <a:prstGeom prst="rect">
            <a:avLst/>
          </a:prstGeom>
          <a:solidFill>
            <a:srgbClr val="800000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 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ผู้เรียนรู้อะไร</a:t>
            </a: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 ผู้เรียนทำอะไรได้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buFontTx/>
              <a:buBlip>
                <a:blip r:embed="rId3"/>
              </a:buBlip>
              <a:defRPr/>
            </a:pPr>
            <a:endParaRPr lang="th-TH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5418667" y="3039168"/>
            <a:ext cx="1693333" cy="10625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2400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DSN DuSit" pitchFamily="2" charset="-34"/>
                <a:cs typeface="DSN DuSit" pitchFamily="2" charset="-34"/>
              </a:rPr>
              <a:t>ความคิดหลัก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450668" y="2946659"/>
            <a:ext cx="1693333" cy="3698981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DSN DuSit" pitchFamily="2" charset="-34"/>
                <a:ea typeface="Angsana New" pitchFamily="18" charset="-34"/>
                <a:cs typeface="DSN DuSit" pitchFamily="2" charset="-34"/>
              </a:rPr>
              <a:t>สาระสำคัญ/ความคิด</a:t>
            </a:r>
          </a:p>
          <a:p>
            <a:pPr algn="ctr">
              <a:defRPr/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DSN DuSit" pitchFamily="2" charset="-34"/>
                <a:ea typeface="Angsana New" pitchFamily="18" charset="-34"/>
                <a:cs typeface="DSN DuSit" pitchFamily="2" charset="-34"/>
              </a:rPr>
              <a:t>รวบยอด</a:t>
            </a:r>
            <a:endParaRPr lang="th-TH" sz="1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1354139" y="4581527"/>
            <a:ext cx="677862" cy="265113"/>
          </a:xfrm>
          <a:prstGeom prst="rightArrow">
            <a:avLst>
              <a:gd name="adj1" fmla="val 50000"/>
              <a:gd name="adj2" fmla="val 50143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1354139" y="3343275"/>
            <a:ext cx="677862" cy="266700"/>
          </a:xfrm>
          <a:prstGeom prst="rightArrow">
            <a:avLst>
              <a:gd name="adj1" fmla="val 50000"/>
              <a:gd name="adj2" fmla="val 4984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1354139" y="5911852"/>
            <a:ext cx="677862" cy="265113"/>
          </a:xfrm>
          <a:prstGeom prst="rightArrow">
            <a:avLst>
              <a:gd name="adj1" fmla="val 50000"/>
              <a:gd name="adj2" fmla="val 50143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>
            <a:off x="5080000" y="4619627"/>
            <a:ext cx="338138" cy="265113"/>
          </a:xfrm>
          <a:prstGeom prst="rightArrow">
            <a:avLst>
              <a:gd name="adj1" fmla="val 50000"/>
              <a:gd name="adj2" fmla="val 25013"/>
            </a:avLst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>
            <a:off x="5080000" y="3419477"/>
            <a:ext cx="338138" cy="265113"/>
          </a:xfrm>
          <a:prstGeom prst="rightArrow">
            <a:avLst>
              <a:gd name="adj1" fmla="val 50000"/>
              <a:gd name="adj2" fmla="val 25013"/>
            </a:avLst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6" name="AutoShape 22"/>
          <p:cNvSpPr>
            <a:spLocks noChangeArrowheads="1"/>
          </p:cNvSpPr>
          <p:nvPr/>
        </p:nvSpPr>
        <p:spPr bwMode="auto">
          <a:xfrm>
            <a:off x="5080000" y="5861050"/>
            <a:ext cx="338138" cy="266700"/>
          </a:xfrm>
          <a:prstGeom prst="rightArrow">
            <a:avLst>
              <a:gd name="adj1" fmla="val 50000"/>
              <a:gd name="adj2" fmla="val 24864"/>
            </a:avLst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7" name="AutoShape 23"/>
          <p:cNvSpPr>
            <a:spLocks/>
          </p:cNvSpPr>
          <p:nvPr/>
        </p:nvSpPr>
        <p:spPr bwMode="auto">
          <a:xfrm>
            <a:off x="7112000" y="3232150"/>
            <a:ext cx="169863" cy="3054350"/>
          </a:xfrm>
          <a:prstGeom prst="rightBracket">
            <a:avLst>
              <a:gd name="adj" fmla="val 191051"/>
            </a:avLst>
          </a:prstGeom>
          <a:solidFill>
            <a:srgbClr val="0000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8" name="AutoShape 24"/>
          <p:cNvSpPr>
            <a:spLocks noChangeArrowheads="1"/>
          </p:cNvSpPr>
          <p:nvPr/>
        </p:nvSpPr>
        <p:spPr bwMode="auto">
          <a:xfrm>
            <a:off x="7281863" y="4592638"/>
            <a:ext cx="168275" cy="2651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049" name="AutoShape 25"/>
          <p:cNvSpPr>
            <a:spLocks noChangeArrowheads="1"/>
          </p:cNvSpPr>
          <p:nvPr/>
        </p:nvSpPr>
        <p:spPr bwMode="auto">
          <a:xfrm>
            <a:off x="0" y="0"/>
            <a:ext cx="9144000" cy="85723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sz="4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DSN DuSit" pitchFamily="2" charset="-34"/>
                <a:ea typeface="Angsana New" pitchFamily="18" charset="-34"/>
                <a:cs typeface="DSN DuSit" pitchFamily="2" charset="-34"/>
              </a:rPr>
              <a:t>แนวทางการเขียนสาระสำคัญ</a:t>
            </a:r>
            <a:endParaRPr lang="th-TH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000232" y="4218018"/>
            <a:ext cx="3048000" cy="1062595"/>
          </a:xfrm>
          <a:prstGeom prst="rect">
            <a:avLst/>
          </a:prstGeom>
          <a:solidFill>
            <a:srgbClr val="800000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 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ผู้เรียนรู้อะไร</a:t>
            </a: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 ผู้เรียนทำอะไรได้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buFontTx/>
              <a:buBlip>
                <a:blip r:embed="rId3"/>
              </a:buBlip>
              <a:defRPr/>
            </a:pPr>
            <a:endParaRPr lang="th-TH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000232" y="5500704"/>
            <a:ext cx="3048000" cy="1062595"/>
          </a:xfrm>
          <a:prstGeom prst="rect">
            <a:avLst/>
          </a:prstGeom>
          <a:solidFill>
            <a:srgbClr val="800000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 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ผู้เรียนรู้อะไร</a:t>
            </a: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ea typeface="Angsana New" pitchFamily="18" charset="-34"/>
                <a:cs typeface="DSN DuSit" pitchFamily="2" charset="-34"/>
              </a:rPr>
              <a:t> ผู้เรียนทำอะไรได้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buFontTx/>
              <a:buBlip>
                <a:blip r:embed="rId3"/>
              </a:buBlip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spcAft>
                <a:spcPts val="1000"/>
              </a:spcAft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ea typeface="Angsana New" pitchFamily="18" charset="-34"/>
              <a:cs typeface="DSN DuSit" pitchFamily="2" charset="-34"/>
            </a:endParaRPr>
          </a:p>
          <a:p>
            <a:pPr>
              <a:buFontTx/>
              <a:buBlip>
                <a:blip r:embed="rId3"/>
              </a:buBlip>
              <a:defRPr/>
            </a:pPr>
            <a:endParaRPr lang="th-TH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429257" y="4255764"/>
            <a:ext cx="1693333" cy="10625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2400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DSN DuSit" pitchFamily="2" charset="-34"/>
                <a:cs typeface="DSN DuSit" pitchFamily="2" charset="-34"/>
              </a:rPr>
              <a:t>ความคิดหลัก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429257" y="5456562"/>
            <a:ext cx="1693333" cy="10625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2400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DSN DuSit" pitchFamily="2" charset="-34"/>
                <a:cs typeface="DSN DuSit" pitchFamily="2" charset="-34"/>
              </a:rPr>
              <a:t>ความคิดหลัก</a:t>
            </a:r>
          </a:p>
        </p:txBody>
      </p:sp>
    </p:spTree>
    <p:extLst>
      <p:ext uri="{BB962C8B-B14F-4D97-AF65-F5344CB8AC3E}">
        <p14:creationId xmlns:p14="http://schemas.microsoft.com/office/powerpoint/2010/main" val="104693766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  <p:bldP spid="1030" grpId="0" animBg="1"/>
      <p:bldP spid="1032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00035" y="1728192"/>
            <a:ext cx="8062912" cy="2204864"/>
          </a:xfrm>
          <a:prstGeom prst="snip2DiagRect">
            <a:avLst/>
          </a:prstGeom>
          <a:solidFill>
            <a:srgbClr val="0033CC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h-TH" sz="6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h-TH" sz="6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h-TH" sz="6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h-TH" sz="6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h-TH" sz="6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การออกแบบหน่วยการเรียนรู้</a:t>
            </a:r>
            <a:br>
              <a:rPr lang="th-TH" sz="6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h-TH" sz="6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อิงมาตรฐาน</a:t>
            </a:r>
            <a:endParaRPr lang="th-TH" sz="6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800628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30%"/>
          <p:cNvSpPr>
            <a:spLocks noChangeArrowheads="1"/>
          </p:cNvSpPr>
          <p:nvPr/>
        </p:nvSpPr>
        <p:spPr bwMode="auto">
          <a:xfrm>
            <a:off x="971550" y="4365625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19" name="Rectangle 3" descr="30%"/>
          <p:cNvSpPr>
            <a:spLocks noChangeArrowheads="1"/>
          </p:cNvSpPr>
          <p:nvPr/>
        </p:nvSpPr>
        <p:spPr bwMode="auto">
          <a:xfrm>
            <a:off x="2268539" y="4365625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0" name="Rectangle 4" descr="30%"/>
          <p:cNvSpPr>
            <a:spLocks noChangeArrowheads="1"/>
          </p:cNvSpPr>
          <p:nvPr/>
        </p:nvSpPr>
        <p:spPr bwMode="auto">
          <a:xfrm>
            <a:off x="3563939" y="4365625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1" name="Rectangle 5" descr="30%"/>
          <p:cNvSpPr>
            <a:spLocks noChangeArrowheads="1"/>
          </p:cNvSpPr>
          <p:nvPr/>
        </p:nvSpPr>
        <p:spPr bwMode="auto">
          <a:xfrm>
            <a:off x="4860925" y="4365625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2" name="Rectangle 6" descr="30%"/>
          <p:cNvSpPr>
            <a:spLocks noChangeArrowheads="1"/>
          </p:cNvSpPr>
          <p:nvPr/>
        </p:nvSpPr>
        <p:spPr bwMode="auto">
          <a:xfrm>
            <a:off x="1619250" y="3502025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3" name="Rectangle 7" descr="30%"/>
          <p:cNvSpPr>
            <a:spLocks noChangeArrowheads="1"/>
          </p:cNvSpPr>
          <p:nvPr/>
        </p:nvSpPr>
        <p:spPr bwMode="auto">
          <a:xfrm>
            <a:off x="2914650" y="3502025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4" name="Rectangle 8" descr="30%"/>
          <p:cNvSpPr>
            <a:spLocks noChangeArrowheads="1"/>
          </p:cNvSpPr>
          <p:nvPr/>
        </p:nvSpPr>
        <p:spPr bwMode="auto">
          <a:xfrm>
            <a:off x="4211639" y="3502025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5" name="Rectangle 9" descr="30%"/>
          <p:cNvSpPr>
            <a:spLocks noChangeArrowheads="1"/>
          </p:cNvSpPr>
          <p:nvPr/>
        </p:nvSpPr>
        <p:spPr bwMode="auto">
          <a:xfrm>
            <a:off x="971550" y="2636838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6" name="Rectangle 10" descr="30%"/>
          <p:cNvSpPr>
            <a:spLocks noChangeArrowheads="1"/>
          </p:cNvSpPr>
          <p:nvPr/>
        </p:nvSpPr>
        <p:spPr bwMode="auto">
          <a:xfrm>
            <a:off x="2268539" y="2636838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7" name="Rectangle 11" descr="30%"/>
          <p:cNvSpPr>
            <a:spLocks noChangeArrowheads="1"/>
          </p:cNvSpPr>
          <p:nvPr/>
        </p:nvSpPr>
        <p:spPr bwMode="auto">
          <a:xfrm>
            <a:off x="3563939" y="2636838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8" name="Rectangle 12" descr="30%"/>
          <p:cNvSpPr>
            <a:spLocks noChangeArrowheads="1"/>
          </p:cNvSpPr>
          <p:nvPr/>
        </p:nvSpPr>
        <p:spPr bwMode="auto">
          <a:xfrm>
            <a:off x="4860925" y="2636838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9" name="Rectangle 13" descr="30%"/>
          <p:cNvSpPr>
            <a:spLocks noChangeArrowheads="1"/>
          </p:cNvSpPr>
          <p:nvPr/>
        </p:nvSpPr>
        <p:spPr bwMode="auto">
          <a:xfrm>
            <a:off x="1620839" y="1773238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30" name="Rectangle 14" descr="30%"/>
          <p:cNvSpPr>
            <a:spLocks noChangeArrowheads="1"/>
          </p:cNvSpPr>
          <p:nvPr/>
        </p:nvSpPr>
        <p:spPr bwMode="auto">
          <a:xfrm>
            <a:off x="2916239" y="1773238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31" name="Rectangle 15" descr="30%"/>
          <p:cNvSpPr>
            <a:spLocks noChangeArrowheads="1"/>
          </p:cNvSpPr>
          <p:nvPr/>
        </p:nvSpPr>
        <p:spPr bwMode="auto">
          <a:xfrm>
            <a:off x="4213225" y="1773238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32" name="Rectangle 16" descr="30%"/>
          <p:cNvSpPr>
            <a:spLocks noChangeArrowheads="1"/>
          </p:cNvSpPr>
          <p:nvPr/>
        </p:nvSpPr>
        <p:spPr bwMode="auto">
          <a:xfrm>
            <a:off x="5508625" y="1773238"/>
            <a:ext cx="647700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33" name="Rectangle 17" descr="30%"/>
          <p:cNvSpPr>
            <a:spLocks noChangeArrowheads="1"/>
          </p:cNvSpPr>
          <p:nvPr/>
        </p:nvSpPr>
        <p:spPr bwMode="auto">
          <a:xfrm>
            <a:off x="971551" y="1773238"/>
            <a:ext cx="6492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34" name="Rectangle 18" descr="30%"/>
          <p:cNvSpPr>
            <a:spLocks noChangeArrowheads="1"/>
          </p:cNvSpPr>
          <p:nvPr/>
        </p:nvSpPr>
        <p:spPr bwMode="auto">
          <a:xfrm>
            <a:off x="5508625" y="3502025"/>
            <a:ext cx="647700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35" name="Rectangle 19" descr="30%"/>
          <p:cNvSpPr>
            <a:spLocks noChangeArrowheads="1"/>
          </p:cNvSpPr>
          <p:nvPr/>
        </p:nvSpPr>
        <p:spPr bwMode="auto">
          <a:xfrm>
            <a:off x="971551" y="3502025"/>
            <a:ext cx="6492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36" name="Rectangle 20" descr="30%"/>
          <p:cNvSpPr>
            <a:spLocks noChangeArrowheads="1"/>
          </p:cNvSpPr>
          <p:nvPr/>
        </p:nvSpPr>
        <p:spPr bwMode="auto">
          <a:xfrm>
            <a:off x="969964" y="908050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37" name="Rectangle 21" descr="30%"/>
          <p:cNvSpPr>
            <a:spLocks noChangeArrowheads="1"/>
          </p:cNvSpPr>
          <p:nvPr/>
        </p:nvSpPr>
        <p:spPr bwMode="auto">
          <a:xfrm>
            <a:off x="2266950" y="908050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38" name="Rectangle 22" descr="30%"/>
          <p:cNvSpPr>
            <a:spLocks noChangeArrowheads="1"/>
          </p:cNvSpPr>
          <p:nvPr/>
        </p:nvSpPr>
        <p:spPr bwMode="auto">
          <a:xfrm>
            <a:off x="3562350" y="908050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39" name="Rectangle 23" descr="30%"/>
          <p:cNvSpPr>
            <a:spLocks noChangeArrowheads="1"/>
          </p:cNvSpPr>
          <p:nvPr/>
        </p:nvSpPr>
        <p:spPr bwMode="auto">
          <a:xfrm>
            <a:off x="4859339" y="908050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40" name="AutoShape 24"/>
          <p:cNvSpPr>
            <a:spLocks/>
          </p:cNvSpPr>
          <p:nvPr/>
        </p:nvSpPr>
        <p:spPr bwMode="auto">
          <a:xfrm>
            <a:off x="6084169" y="908052"/>
            <a:ext cx="358775" cy="4537075"/>
          </a:xfrm>
          <a:prstGeom prst="rightBrace">
            <a:avLst>
              <a:gd name="adj1" fmla="val 4467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241" name="WordArt 25"/>
          <p:cNvSpPr>
            <a:spLocks noChangeArrowheads="1" noChangeShapeType="1" noTextEdit="1"/>
          </p:cNvSpPr>
          <p:nvPr/>
        </p:nvSpPr>
        <p:spPr bwMode="auto">
          <a:xfrm>
            <a:off x="6337302" y="2420888"/>
            <a:ext cx="2843211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chemeClr val="tx1"/>
                  </a:outerShdw>
                </a:effectLst>
                <a:latin typeface="DilleniaUPC"/>
                <a:cs typeface="DilleniaUPC"/>
              </a:rPr>
              <a:t>หลักสูตรอิงมาตรฐาน</a:t>
            </a:r>
            <a:endParaRPr lang="th-TH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chemeClr val="tx1"/>
                </a:outerShdw>
              </a:effectLst>
              <a:latin typeface="DilleniaUPC"/>
              <a:cs typeface="DilleniaUPC"/>
            </a:endParaRPr>
          </a:p>
        </p:txBody>
      </p:sp>
      <p:sp>
        <p:nvSpPr>
          <p:cNvPr id="9242" name="WordArt 26"/>
          <p:cNvSpPr>
            <a:spLocks noChangeArrowheads="1" noChangeShapeType="1" noTextEdit="1"/>
          </p:cNvSpPr>
          <p:nvPr/>
        </p:nvSpPr>
        <p:spPr bwMode="auto">
          <a:xfrm>
            <a:off x="2771776" y="5443540"/>
            <a:ext cx="4392613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chemeClr val="tx1"/>
                  </a:outerShdw>
                </a:effectLst>
                <a:latin typeface="DilleniaUPC"/>
                <a:cs typeface="DilleniaUPC"/>
              </a:rPr>
              <a:t>หน่วยการเรียนรู้อิงมาตรฐาน</a:t>
            </a:r>
          </a:p>
        </p:txBody>
      </p:sp>
      <p:sp>
        <p:nvSpPr>
          <p:cNvPr id="9243" name="AutoShape 27"/>
          <p:cNvSpPr>
            <a:spLocks noChangeArrowheads="1"/>
          </p:cNvSpPr>
          <p:nvPr/>
        </p:nvSpPr>
        <p:spPr bwMode="auto">
          <a:xfrm flipH="1">
            <a:off x="1331914" y="5013325"/>
            <a:ext cx="1223962" cy="863600"/>
          </a:xfrm>
          <a:custGeom>
            <a:avLst/>
            <a:gdLst>
              <a:gd name="T0" fmla="*/ 2147483647 w 21600"/>
              <a:gd name="T1" fmla="*/ 0 h 21600"/>
              <a:gd name="T2" fmla="*/ 1727942235 w 21600"/>
              <a:gd name="T3" fmla="*/ 484638871 h 21600"/>
              <a:gd name="T4" fmla="*/ 0 w 21600"/>
              <a:gd name="T5" fmla="*/ 1270681069 h 21600"/>
              <a:gd name="T6" fmla="*/ 1536899062 w 21600"/>
              <a:gd name="T7" fmla="*/ 1380480733 h 21600"/>
              <a:gd name="T8" fmla="*/ 2147483647 w 21600"/>
              <a:gd name="T9" fmla="*/ 1000080743 h 21600"/>
              <a:gd name="T10" fmla="*/ 2147483647 w 21600"/>
              <a:gd name="T11" fmla="*/ 48463887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162 h 21600"/>
              <a:gd name="T20" fmla="*/ 1689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549" y="0"/>
                </a:moveTo>
                <a:lnTo>
                  <a:pt x="9497" y="7583"/>
                </a:lnTo>
                <a:lnTo>
                  <a:pt x="14204" y="7583"/>
                </a:lnTo>
                <a:lnTo>
                  <a:pt x="14204" y="18162"/>
                </a:lnTo>
                <a:lnTo>
                  <a:pt x="0" y="18162"/>
                </a:lnTo>
                <a:lnTo>
                  <a:pt x="0" y="21600"/>
                </a:lnTo>
                <a:lnTo>
                  <a:pt x="16893" y="21600"/>
                </a:lnTo>
                <a:lnTo>
                  <a:pt x="16893" y="7583"/>
                </a:lnTo>
                <a:lnTo>
                  <a:pt x="21600" y="7583"/>
                </a:lnTo>
                <a:close/>
              </a:path>
            </a:pathLst>
          </a:cu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79389" y="46040"/>
            <a:ext cx="8785225" cy="769937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2400" b="1">
                <a:solidFill>
                  <a:srgbClr val="660066"/>
                </a:solidFill>
                <a:cs typeface="Tahoma" pitchFamily="34" charset="0"/>
              </a:rPr>
              <a:t>หลักสูตรแกนกลางการศึกษาขั้นพื้นฐาน พุทธศักราช </a:t>
            </a:r>
            <a:r>
              <a:rPr lang="en-US" sz="2400" b="1">
                <a:solidFill>
                  <a:srgbClr val="660066"/>
                </a:solidFill>
                <a:cs typeface="Tahoma" pitchFamily="34" charset="0"/>
              </a:rPr>
              <a:t>2551</a:t>
            </a:r>
            <a:r>
              <a:rPr lang="th-TH" sz="2000" b="1">
                <a:solidFill>
                  <a:srgbClr val="000000"/>
                </a:solidFill>
                <a:cs typeface="Tahoma" pitchFamily="34" charset="0"/>
              </a:rPr>
              <a:t>    วิสัยทัศน์  จุดหมาย  มาตรฐานการเรียนรู้/ตัวชี้วัด</a:t>
            </a:r>
            <a:endParaRPr lang="th-TH" sz="2400" b="1">
              <a:solidFill>
                <a:srgbClr val="00000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9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399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4400" b="1" dirty="0" smtClean="0">
                <a:solidFill>
                  <a:srgbClr val="0033CC"/>
                </a:solidFill>
                <a:latin typeface="AngsanaUPC" pitchFamily="18" charset="-34"/>
                <a:cs typeface="AngsanaUPC" pitchFamily="18" charset="-34"/>
              </a:rPr>
              <a:t>หน่วยการเรียนรู้อิงมาตรฐาน (</a:t>
            </a:r>
            <a:r>
              <a:rPr lang="en-US" sz="4400" b="1" dirty="0" smtClean="0">
                <a:solidFill>
                  <a:srgbClr val="0033CC"/>
                </a:solidFill>
                <a:latin typeface="AngsanaUPC" pitchFamily="18" charset="-34"/>
                <a:cs typeface="AngsanaUPC" pitchFamily="18" charset="-34"/>
              </a:rPr>
              <a:t>Standard – based Unit</a:t>
            </a:r>
            <a:r>
              <a:rPr lang="th-TH" sz="4400" b="1" dirty="0" smtClean="0">
                <a:solidFill>
                  <a:srgbClr val="0033CC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4400" dirty="0">
              <a:solidFill>
                <a:srgbClr val="0033CC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24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895850"/>
          </a:xfrm>
          <a:solidFill>
            <a:schemeClr val="tx1"/>
          </a:solidFill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h-TH" smtClean="0"/>
              <a:t>            </a:t>
            </a:r>
            <a:r>
              <a:rPr lang="th-TH" sz="4000" b="1" smtClean="0">
                <a:solidFill>
                  <a:srgbClr val="0033CC"/>
                </a:solidFill>
              </a:rPr>
              <a:t>หน่วยการเรียนรู้อิงมาตรฐาน  คือ  หน่วยการเรียนรู้ที่มีมาตรฐานการเรียนรู้ / ตัวชี้วัด  เป็นเป้าหมายของหน่วย  </a:t>
            </a:r>
            <a:br>
              <a:rPr lang="th-TH" sz="4000" b="1" smtClean="0">
                <a:solidFill>
                  <a:srgbClr val="0033CC"/>
                </a:solidFill>
              </a:rPr>
            </a:br>
            <a:r>
              <a:rPr lang="th-TH" sz="4000" b="1" smtClean="0">
                <a:solidFill>
                  <a:srgbClr val="0033CC"/>
                </a:solidFill>
              </a:rPr>
              <a:t>และองค์ประกอบภายในหน่วยการเรียนรู้ ได้แก่  มาตรฐานการเรียนรู้/ตัวชี้วัด  สาระสำคัญ  สาระการเรียนรู้  ชิ้นงานหรือภาระงานที่กำหนดให้ผู้เรียนปฏิบัติ  กิจกรรมการเรียนการสอนและเกณฑ์การประเมินผล  </a:t>
            </a:r>
            <a:r>
              <a:rPr lang="th-TH" sz="4000" b="1" smtClean="0">
                <a:solidFill>
                  <a:srgbClr val="FF0000"/>
                </a:solidFill>
              </a:rPr>
              <a:t>ทุกองค์ประกอบของหน่วยการเรียนรู้  จะต้องเชื่อมโยงกับมาตรฐาน/ตัวชี้วัด</a:t>
            </a:r>
            <a:br>
              <a:rPr lang="th-TH" sz="4000" b="1" smtClean="0">
                <a:solidFill>
                  <a:srgbClr val="FF0000"/>
                </a:solidFill>
              </a:rPr>
            </a:br>
            <a:r>
              <a:rPr lang="th-TH" sz="4000" b="1" smtClean="0">
                <a:solidFill>
                  <a:srgbClr val="FF0000"/>
                </a:solidFill>
              </a:rPr>
              <a:t>ที่เป็นเป้าหมายของหน่วยการเรียนรู้</a:t>
            </a:r>
            <a:endParaRPr lang="en-US" b="1" smtClean="0">
              <a:solidFill>
                <a:srgbClr val="FF0000"/>
              </a:solidFill>
              <a:cs typeface="DilleniaUPC" pitchFamily="18" charset="-34"/>
            </a:endParaRPr>
          </a:p>
          <a:p>
            <a:pPr>
              <a:buFont typeface="Wingdings 2" pitchFamily="18" charset="2"/>
              <a:buNone/>
            </a:pPr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365880612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70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th-TH" sz="8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หน่วยการเรียนรู้</a:t>
            </a:r>
            <a:endParaRPr lang="th-TH" sz="8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71438" y="2015803"/>
            <a:ext cx="2214546" cy="3240345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>
            <a:spAutoFit/>
          </a:bodyPr>
          <a:lstStyle/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b="1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latin typeface="+mn-lt"/>
              <a:cs typeface="+mn-cs"/>
            </a:endParaRP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b="1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latin typeface="+mn-lt"/>
              <a:cs typeface="+mn-cs"/>
            </a:endParaRP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b="1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latin typeface="+mn-lt"/>
              <a:cs typeface="+mn-cs"/>
            </a:endParaRP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b="1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latin typeface="+mn-lt"/>
              <a:cs typeface="+mn-cs"/>
            </a:endParaRP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b="1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มนมุมสี่เหลี่ยมด้านทแยงมุม 4"/>
          <p:cNvSpPr/>
          <p:nvPr/>
        </p:nvSpPr>
        <p:spPr>
          <a:xfrm>
            <a:off x="2280837" y="1071546"/>
            <a:ext cx="2844000" cy="1440000"/>
          </a:xfrm>
          <a:prstGeom prst="round2DiagRect">
            <a:avLst/>
          </a:prstGeom>
          <a:solidFill>
            <a:srgbClr val="800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200"/>
              </a:lnSpc>
              <a:defRPr/>
            </a:pPr>
            <a:r>
              <a:rPr lang="en-US" sz="2400" b="1" dirty="0">
                <a:latin typeface="DSN DuSit" pitchFamily="2" charset="-34"/>
                <a:cs typeface="DSN DuSit" pitchFamily="2" charset="-34"/>
              </a:rPr>
              <a:t>1</a:t>
            </a:r>
            <a:r>
              <a:rPr lang="th-TH" sz="2400" b="1" dirty="0">
                <a:latin typeface="DSN DuSit" pitchFamily="2" charset="-34"/>
                <a:cs typeface="DSN DuSit" pitchFamily="2" charset="-34"/>
              </a:rPr>
              <a:t>.ชื่อหน่วย</a:t>
            </a:r>
          </a:p>
          <a:p>
            <a:pPr algn="ctr">
              <a:lnSpc>
                <a:spcPts val="3200"/>
              </a:lnSpc>
              <a:defRPr/>
            </a:pPr>
            <a:r>
              <a:rPr lang="th-TH" sz="2400" b="1" dirty="0">
                <a:latin typeface="DSN DuSit" pitchFamily="2" charset="-34"/>
                <a:cs typeface="DSN DuSit" pitchFamily="2" charset="-34"/>
              </a:rPr>
              <a:t>การเรียนรู้</a:t>
            </a:r>
          </a:p>
          <a:p>
            <a:pPr algn="ctr">
              <a:lnSpc>
                <a:spcPts val="3200"/>
              </a:lnSpc>
              <a:defRPr/>
            </a:pPr>
            <a:endParaRPr lang="th-TH" sz="2400" b="1" dirty="0"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" name="มนมุมสี่เหลี่ยมด้านทแยงมุม 9"/>
          <p:cNvSpPr/>
          <p:nvPr/>
        </p:nvSpPr>
        <p:spPr>
          <a:xfrm>
            <a:off x="5998513" y="1071546"/>
            <a:ext cx="2844000" cy="1440000"/>
          </a:xfrm>
          <a:prstGeom prst="round2DiagRect">
            <a:avLst/>
          </a:prstGeom>
          <a:solidFill>
            <a:srgbClr val="800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200"/>
              </a:lnSpc>
              <a:defRPr/>
            </a:pPr>
            <a:r>
              <a:rPr lang="en-US" sz="2400" b="1" dirty="0">
                <a:latin typeface="DSN DuSit" pitchFamily="2" charset="-34"/>
                <a:cs typeface="DSN DuSit" pitchFamily="2" charset="-34"/>
              </a:rPr>
              <a:t>6.</a:t>
            </a:r>
            <a:r>
              <a:rPr lang="th-TH" sz="2400" b="1" dirty="0">
                <a:latin typeface="DSN DuSit" pitchFamily="2" charset="-34"/>
                <a:cs typeface="DSN DuSit" pitchFamily="2" charset="-34"/>
              </a:rPr>
              <a:t>คุณลักษณะ</a:t>
            </a:r>
          </a:p>
          <a:p>
            <a:pPr algn="ctr">
              <a:lnSpc>
                <a:spcPts val="3200"/>
              </a:lnSpc>
              <a:defRPr/>
            </a:pPr>
            <a:r>
              <a:rPr lang="th-TH" sz="2400" b="1" dirty="0">
                <a:latin typeface="DSN DuSit" pitchFamily="2" charset="-34"/>
                <a:cs typeface="DSN DuSit" pitchFamily="2" charset="-34"/>
              </a:rPr>
              <a:t>อันพึงประสงค์</a:t>
            </a:r>
          </a:p>
        </p:txBody>
      </p:sp>
      <p:sp>
        <p:nvSpPr>
          <p:cNvPr id="6" name="มนมุมสี่เหลี่ยมด้านทแยงมุม 5"/>
          <p:cNvSpPr/>
          <p:nvPr/>
        </p:nvSpPr>
        <p:spPr>
          <a:xfrm>
            <a:off x="2301750" y="2056952"/>
            <a:ext cx="2844000" cy="1440000"/>
          </a:xfrm>
          <a:prstGeom prst="round2DiagRect">
            <a:avLst/>
          </a:prstGeom>
          <a:solidFill>
            <a:srgbClr val="800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200"/>
              </a:lnSpc>
              <a:defRPr/>
            </a:pPr>
            <a:r>
              <a:rPr lang="en-US" sz="2400" b="1" dirty="0">
                <a:latin typeface="DSN DuSit" pitchFamily="2" charset="-34"/>
                <a:cs typeface="DSN DuSit" pitchFamily="2" charset="-34"/>
              </a:rPr>
              <a:t>2.</a:t>
            </a:r>
            <a:r>
              <a:rPr lang="th-TH" sz="2400" b="1" dirty="0">
                <a:latin typeface="DSN DuSit" pitchFamily="2" charset="-34"/>
                <a:cs typeface="DSN DuSit" pitchFamily="2" charset="-34"/>
              </a:rPr>
              <a:t>มาตรฐาน</a:t>
            </a:r>
          </a:p>
          <a:p>
            <a:pPr algn="ctr">
              <a:lnSpc>
                <a:spcPts val="3200"/>
              </a:lnSpc>
              <a:defRPr/>
            </a:pPr>
            <a:r>
              <a:rPr lang="th-TH" sz="2400" b="1" dirty="0">
                <a:latin typeface="DSN DuSit" pitchFamily="2" charset="-34"/>
                <a:cs typeface="DSN DuSit" pitchFamily="2" charset="-34"/>
              </a:rPr>
              <a:t>การเรียนรู้/ตัวชี้วัด</a:t>
            </a:r>
          </a:p>
        </p:txBody>
      </p:sp>
      <p:sp>
        <p:nvSpPr>
          <p:cNvPr id="7" name="มนมุมสี่เหลี่ยมด้านทแยงมุม 6"/>
          <p:cNvSpPr/>
          <p:nvPr/>
        </p:nvSpPr>
        <p:spPr>
          <a:xfrm>
            <a:off x="2285984" y="3357562"/>
            <a:ext cx="2844000" cy="1440000"/>
          </a:xfrm>
          <a:prstGeom prst="round2DiagRect">
            <a:avLst/>
          </a:prstGeom>
          <a:solidFill>
            <a:srgbClr val="800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200"/>
              </a:lnSpc>
              <a:defRPr/>
            </a:pPr>
            <a:r>
              <a:rPr lang="en-US" sz="2400" b="1" dirty="0">
                <a:latin typeface="DSN DuSit" pitchFamily="2" charset="-34"/>
                <a:cs typeface="DSN DuSit" pitchFamily="2" charset="-34"/>
              </a:rPr>
              <a:t>3.</a:t>
            </a:r>
            <a:r>
              <a:rPr lang="th-TH" sz="2400" b="1" dirty="0">
                <a:latin typeface="DSN DuSit" pitchFamily="2" charset="-34"/>
                <a:cs typeface="DSN DuSit" pitchFamily="2" charset="-34"/>
              </a:rPr>
              <a:t>สาระสำคัญ/</a:t>
            </a:r>
          </a:p>
          <a:p>
            <a:pPr algn="ctr">
              <a:lnSpc>
                <a:spcPts val="3200"/>
              </a:lnSpc>
              <a:defRPr/>
            </a:pPr>
            <a:r>
              <a:rPr lang="th-TH" sz="2400" b="1" dirty="0">
                <a:latin typeface="DSN DuSit" pitchFamily="2" charset="-34"/>
                <a:cs typeface="DSN DuSit" pitchFamily="2" charset="-34"/>
              </a:rPr>
              <a:t>ความคิดรวบยอด</a:t>
            </a:r>
          </a:p>
        </p:txBody>
      </p:sp>
      <p:sp>
        <p:nvSpPr>
          <p:cNvPr id="8" name="มนมุมสี่เหลี่ยมด้านทแยงมุม 7"/>
          <p:cNvSpPr/>
          <p:nvPr/>
        </p:nvSpPr>
        <p:spPr>
          <a:xfrm>
            <a:off x="2277609" y="4500570"/>
            <a:ext cx="2844000" cy="1440000"/>
          </a:xfrm>
          <a:prstGeom prst="round2DiagRect">
            <a:avLst/>
          </a:prstGeom>
          <a:solidFill>
            <a:srgbClr val="800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200"/>
              </a:lnSpc>
              <a:defRPr/>
            </a:pPr>
            <a:r>
              <a:rPr lang="en-US" sz="2400" b="1" dirty="0">
                <a:latin typeface="DSN DuSit" pitchFamily="2" charset="-34"/>
                <a:cs typeface="DSN DuSit" pitchFamily="2" charset="-34"/>
              </a:rPr>
              <a:t>4.</a:t>
            </a:r>
            <a:r>
              <a:rPr lang="th-TH" sz="2400" b="1" dirty="0">
                <a:latin typeface="DSN DuSit" pitchFamily="2" charset="-34"/>
                <a:cs typeface="DSN DuSit" pitchFamily="2" charset="-34"/>
              </a:rPr>
              <a:t>สาระการเรียนรู้</a:t>
            </a:r>
          </a:p>
        </p:txBody>
      </p:sp>
      <p:sp>
        <p:nvSpPr>
          <p:cNvPr id="11" name="มนมุมสี่เหลี่ยมด้านทแยงมุม 10"/>
          <p:cNvSpPr/>
          <p:nvPr/>
        </p:nvSpPr>
        <p:spPr>
          <a:xfrm>
            <a:off x="5984993" y="2143116"/>
            <a:ext cx="2844000" cy="1440000"/>
          </a:xfrm>
          <a:prstGeom prst="round2DiagRect">
            <a:avLst/>
          </a:prstGeom>
          <a:solidFill>
            <a:srgbClr val="800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200"/>
              </a:lnSpc>
              <a:defRPr/>
            </a:pPr>
            <a:r>
              <a:rPr lang="en-US" sz="2400" b="1" dirty="0">
                <a:latin typeface="DSN DuSit" pitchFamily="2" charset="-34"/>
                <a:cs typeface="DSN DuSit" pitchFamily="2" charset="-34"/>
              </a:rPr>
              <a:t>7.</a:t>
            </a:r>
            <a:r>
              <a:rPr lang="th-TH" sz="2400" b="1" dirty="0">
                <a:latin typeface="DSN DuSit" pitchFamily="2" charset="-34"/>
                <a:cs typeface="DSN DuSit" pitchFamily="2" charset="-34"/>
              </a:rPr>
              <a:t>ชิ้นงาน/ภาระงาน</a:t>
            </a:r>
          </a:p>
        </p:txBody>
      </p:sp>
      <p:sp>
        <p:nvSpPr>
          <p:cNvPr id="9" name="มนมุมสี่เหลี่ยมด้านทแยงมุม 8"/>
          <p:cNvSpPr/>
          <p:nvPr/>
        </p:nvSpPr>
        <p:spPr>
          <a:xfrm>
            <a:off x="2270217" y="5445064"/>
            <a:ext cx="2844000" cy="1412936"/>
          </a:xfrm>
          <a:prstGeom prst="round2DiagRect">
            <a:avLst/>
          </a:prstGeom>
          <a:solidFill>
            <a:srgbClr val="800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200"/>
              </a:lnSpc>
              <a:defRPr/>
            </a:pPr>
            <a:r>
              <a:rPr lang="en-US" sz="2400" b="1" dirty="0">
                <a:latin typeface="DSN DuSit" pitchFamily="2" charset="-34"/>
                <a:cs typeface="DSN DuSit" pitchFamily="2" charset="-34"/>
              </a:rPr>
              <a:t>5.</a:t>
            </a:r>
            <a:r>
              <a:rPr lang="th-TH" sz="2400" b="1" dirty="0">
                <a:latin typeface="DSN DuSit" pitchFamily="2" charset="-34"/>
                <a:cs typeface="DSN DuSit" pitchFamily="2" charset="-34"/>
              </a:rPr>
              <a:t>สมรรถนะสำคัญ</a:t>
            </a:r>
          </a:p>
          <a:p>
            <a:pPr algn="ctr">
              <a:lnSpc>
                <a:spcPts val="3200"/>
              </a:lnSpc>
              <a:defRPr/>
            </a:pPr>
            <a:r>
              <a:rPr lang="th-TH" sz="2400" b="1" dirty="0">
                <a:latin typeface="DSN DuSit" pitchFamily="2" charset="-34"/>
                <a:cs typeface="DSN DuSit" pitchFamily="2" charset="-34"/>
              </a:rPr>
              <a:t>ของผู้เรียน</a:t>
            </a:r>
          </a:p>
        </p:txBody>
      </p:sp>
      <p:sp>
        <p:nvSpPr>
          <p:cNvPr id="12" name="มนมุมสี่เหลี่ยมด้านทแยงมุม 11"/>
          <p:cNvSpPr/>
          <p:nvPr/>
        </p:nvSpPr>
        <p:spPr>
          <a:xfrm>
            <a:off x="5984993" y="3286124"/>
            <a:ext cx="2844000" cy="1440000"/>
          </a:xfrm>
          <a:prstGeom prst="round2DiagRect">
            <a:avLst/>
          </a:prstGeom>
          <a:solidFill>
            <a:srgbClr val="800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200"/>
              </a:lnSpc>
              <a:defRPr/>
            </a:pPr>
            <a:r>
              <a:rPr lang="en-US" sz="2400" b="1" dirty="0">
                <a:latin typeface="DSN DuSit" pitchFamily="2" charset="-34"/>
                <a:cs typeface="DSN DuSit" pitchFamily="2" charset="-34"/>
              </a:rPr>
              <a:t>8.</a:t>
            </a:r>
            <a:r>
              <a:rPr lang="th-TH" sz="2400" b="1" dirty="0">
                <a:latin typeface="DSN DuSit" pitchFamily="2" charset="-34"/>
                <a:cs typeface="DSN DuSit" pitchFamily="2" charset="-34"/>
              </a:rPr>
              <a:t>การวัดและประเมินผล</a:t>
            </a:r>
          </a:p>
        </p:txBody>
      </p:sp>
      <p:sp>
        <p:nvSpPr>
          <p:cNvPr id="13" name="มนมุมสี่เหลี่ยมด้านทแยงมุม 12"/>
          <p:cNvSpPr/>
          <p:nvPr/>
        </p:nvSpPr>
        <p:spPr>
          <a:xfrm>
            <a:off x="5984993" y="4429132"/>
            <a:ext cx="2844000" cy="1440000"/>
          </a:xfrm>
          <a:prstGeom prst="round2DiagRect">
            <a:avLst/>
          </a:prstGeom>
          <a:solidFill>
            <a:srgbClr val="800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200"/>
              </a:lnSpc>
              <a:defRPr/>
            </a:pPr>
            <a:r>
              <a:rPr lang="en-US" sz="2400" b="1" dirty="0">
                <a:latin typeface="DSN DuSit" pitchFamily="2" charset="-34"/>
                <a:cs typeface="DSN DuSit" pitchFamily="2" charset="-34"/>
              </a:rPr>
              <a:t>9.</a:t>
            </a:r>
            <a:r>
              <a:rPr lang="th-TH" sz="2400" b="1" dirty="0">
                <a:latin typeface="DSN DuSit" pitchFamily="2" charset="-34"/>
                <a:cs typeface="DSN DuSit" pitchFamily="2" charset="-34"/>
              </a:rPr>
              <a:t>กิจกรรมการเรียนรู้</a:t>
            </a:r>
          </a:p>
        </p:txBody>
      </p:sp>
      <p:sp>
        <p:nvSpPr>
          <p:cNvPr id="14" name="มนมุมสี่เหลี่ยมด้านทแยงมุม 13"/>
          <p:cNvSpPr/>
          <p:nvPr/>
        </p:nvSpPr>
        <p:spPr>
          <a:xfrm>
            <a:off x="5969227" y="5572116"/>
            <a:ext cx="2844000" cy="1285884"/>
          </a:xfrm>
          <a:prstGeom prst="round2DiagRect">
            <a:avLst/>
          </a:prstGeom>
          <a:solidFill>
            <a:srgbClr val="80000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200"/>
              </a:lnSpc>
              <a:defRPr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DSN DuSit" pitchFamily="2" charset="-34"/>
              <a:cs typeface="DSN DuSit" pitchFamily="2" charset="-34"/>
            </a:endParaRPr>
          </a:p>
          <a:p>
            <a:pPr algn="ctr">
              <a:lnSpc>
                <a:spcPts val="3200"/>
              </a:lnSpc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SN DuSit" pitchFamily="2" charset="-34"/>
                <a:cs typeface="DSN DuSit" pitchFamily="2" charset="-34"/>
              </a:rPr>
              <a:t>10.</a:t>
            </a:r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DSN DuSit" pitchFamily="2" charset="-34"/>
                <a:cs typeface="DSN DuSit" pitchFamily="2" charset="-34"/>
              </a:rPr>
              <a:t>เวลา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85784" y="2901263"/>
            <a:ext cx="257175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DSN DuSit" pitchFamily="2" charset="-34"/>
                <a:cs typeface="DSN DuSit" pitchFamily="2" charset="-34"/>
              </a:rPr>
              <a:t>องค์ประกอบ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DSN DuSit" pitchFamily="2" charset="-34"/>
                <a:cs typeface="DSN DuSit" pitchFamily="2" charset="-34"/>
              </a:rPr>
              <a:t>หน่วย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DSN DuSit" pitchFamily="2" charset="-34"/>
                <a:cs typeface="DSN DuSit" pitchFamily="2" charset="-34"/>
              </a:rPr>
              <a:t>การเรียนรู้</a:t>
            </a:r>
            <a:endParaRPr lang="th-TH" sz="2400" dirty="0">
              <a:latin typeface="DSN DuSit" pitchFamily="2" charset="-34"/>
              <a:cs typeface="DSN DuSit" pitchFamily="2" charset="-34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สี่เหลี่ยมผืนผ้า 25"/>
          <p:cNvSpPr/>
          <p:nvPr/>
        </p:nvSpPr>
        <p:spPr>
          <a:xfrm>
            <a:off x="3214688" y="4143377"/>
            <a:ext cx="2987675" cy="1643063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214689" y="1857375"/>
            <a:ext cx="2928937" cy="2071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71439" y="1000127"/>
            <a:ext cx="3000375" cy="50720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แผนผังลําดับงาน: กระบวนการสำรอง 13"/>
          <p:cNvSpPr/>
          <p:nvPr/>
        </p:nvSpPr>
        <p:spPr>
          <a:xfrm>
            <a:off x="142875" y="1143000"/>
            <a:ext cx="2801938" cy="92868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ts val="3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DSN DuSit" pitchFamily="2" charset="-34"/>
                <a:cs typeface="DSN DuSit" pitchFamily="2" charset="-34"/>
              </a:rPr>
              <a:t>2.</a:t>
            </a:r>
            <a:r>
              <a:rPr lang="th-TH" sz="2000" b="1" dirty="0">
                <a:solidFill>
                  <a:schemeClr val="tx1"/>
                </a:solidFill>
                <a:latin typeface="DSN DuSit" pitchFamily="2" charset="-34"/>
                <a:cs typeface="DSN DuSit" pitchFamily="2" charset="-34"/>
              </a:rPr>
              <a:t>มาตรฐาน</a:t>
            </a:r>
          </a:p>
          <a:p>
            <a:pPr algn="ctr">
              <a:lnSpc>
                <a:spcPts val="3000"/>
              </a:lnSpc>
              <a:defRPr/>
            </a:pPr>
            <a:r>
              <a:rPr lang="th-TH" sz="2000" b="1" dirty="0">
                <a:solidFill>
                  <a:schemeClr val="tx1"/>
                </a:solidFill>
                <a:latin typeface="DSN DuSit" pitchFamily="2" charset="-34"/>
                <a:cs typeface="DSN DuSit" pitchFamily="2" charset="-34"/>
              </a:rPr>
              <a:t>การเรียนรู้/ตัวชี้วัด</a:t>
            </a:r>
          </a:p>
        </p:txBody>
      </p:sp>
      <p:sp>
        <p:nvSpPr>
          <p:cNvPr id="15" name="แผนผังลําดับงาน: กระบวนการสำรอง 14"/>
          <p:cNvSpPr/>
          <p:nvPr/>
        </p:nvSpPr>
        <p:spPr>
          <a:xfrm>
            <a:off x="139701" y="2098675"/>
            <a:ext cx="2786063" cy="92868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DSN DuSit" pitchFamily="2" charset="-34"/>
                <a:cs typeface="DSN DuSit" pitchFamily="2" charset="-34"/>
              </a:rPr>
              <a:t>3.</a:t>
            </a:r>
            <a:r>
              <a:rPr lang="th-TH" sz="2000" b="1" dirty="0">
                <a:solidFill>
                  <a:schemeClr val="tx1"/>
                </a:solidFill>
                <a:latin typeface="DSN DuSit" pitchFamily="2" charset="-34"/>
                <a:cs typeface="DSN DuSit" pitchFamily="2" charset="-34"/>
              </a:rPr>
              <a:t>สาระสำคัญ/</a:t>
            </a:r>
          </a:p>
          <a:p>
            <a:pPr algn="ctr">
              <a:lnSpc>
                <a:spcPts val="3000"/>
              </a:lnSpc>
              <a:defRPr/>
            </a:pPr>
            <a:r>
              <a:rPr lang="th-TH" sz="2000" b="1" dirty="0">
                <a:solidFill>
                  <a:schemeClr val="tx1"/>
                </a:solidFill>
                <a:latin typeface="DSN DuSit" pitchFamily="2" charset="-34"/>
                <a:cs typeface="DSN DuSit" pitchFamily="2" charset="-34"/>
              </a:rPr>
              <a:t>ความคิดรวบยอด</a:t>
            </a:r>
          </a:p>
        </p:txBody>
      </p:sp>
      <p:sp>
        <p:nvSpPr>
          <p:cNvPr id="16" name="แผนผังลําดับงาน: กระบวนการสำรอง 15"/>
          <p:cNvSpPr/>
          <p:nvPr/>
        </p:nvSpPr>
        <p:spPr>
          <a:xfrm>
            <a:off x="142876" y="4025900"/>
            <a:ext cx="2786063" cy="85725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DSN DuSit" pitchFamily="2" charset="-34"/>
                <a:cs typeface="DSN DuSit" pitchFamily="2" charset="-34"/>
              </a:rPr>
              <a:t>5.</a:t>
            </a:r>
            <a:r>
              <a:rPr lang="th-TH" sz="2000" b="1" dirty="0">
                <a:solidFill>
                  <a:schemeClr val="tx1"/>
                </a:solidFill>
                <a:latin typeface="DSN DuSit" pitchFamily="2" charset="-34"/>
                <a:cs typeface="DSN DuSit" pitchFamily="2" charset="-34"/>
              </a:rPr>
              <a:t>สมรรถนะสำคัญ</a:t>
            </a:r>
          </a:p>
          <a:p>
            <a:pPr algn="ctr">
              <a:lnSpc>
                <a:spcPts val="3000"/>
              </a:lnSpc>
              <a:defRPr/>
            </a:pPr>
            <a:r>
              <a:rPr lang="th-TH" sz="2000" b="1" dirty="0">
                <a:solidFill>
                  <a:schemeClr val="tx1"/>
                </a:solidFill>
                <a:latin typeface="DSN DuSit" pitchFamily="2" charset="-34"/>
                <a:cs typeface="DSN DuSit" pitchFamily="2" charset="-34"/>
              </a:rPr>
              <a:t>ของผู้เรียน</a:t>
            </a:r>
          </a:p>
        </p:txBody>
      </p:sp>
      <p:sp>
        <p:nvSpPr>
          <p:cNvPr id="17" name="แผนผังลําดับงาน: กระบวนการสำรอง 16"/>
          <p:cNvSpPr/>
          <p:nvPr/>
        </p:nvSpPr>
        <p:spPr>
          <a:xfrm>
            <a:off x="142876" y="4929190"/>
            <a:ext cx="2786063" cy="92868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DSN DuSit" pitchFamily="2" charset="-34"/>
                <a:cs typeface="DSN DuSit" pitchFamily="2" charset="-34"/>
              </a:rPr>
              <a:t>6.</a:t>
            </a:r>
            <a:r>
              <a:rPr lang="th-TH" sz="2000" b="1" dirty="0">
                <a:solidFill>
                  <a:schemeClr val="tx1"/>
                </a:solidFill>
                <a:latin typeface="DSN DuSit" pitchFamily="2" charset="-34"/>
                <a:cs typeface="DSN DuSit" pitchFamily="2" charset="-34"/>
              </a:rPr>
              <a:t>คุณลักษณะอันพึงประสงค์</a:t>
            </a:r>
          </a:p>
        </p:txBody>
      </p:sp>
      <p:sp>
        <p:nvSpPr>
          <p:cNvPr id="18" name="แผนผังลําดับงาน: กระบวนการสำรอง 17"/>
          <p:cNvSpPr/>
          <p:nvPr/>
        </p:nvSpPr>
        <p:spPr>
          <a:xfrm>
            <a:off x="3309939" y="2020888"/>
            <a:ext cx="2714625" cy="785812"/>
          </a:xfrm>
          <a:prstGeom prst="flowChartAlternateProcess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2000" b="1" dirty="0">
                <a:solidFill>
                  <a:srgbClr val="0033CC"/>
                </a:solidFill>
                <a:latin typeface="DSN DuSit" pitchFamily="2" charset="-34"/>
                <a:cs typeface="DSN DuSit" pitchFamily="2" charset="-34"/>
              </a:rPr>
              <a:t>7.</a:t>
            </a:r>
            <a:r>
              <a:rPr lang="th-TH" sz="2000" b="1" dirty="0">
                <a:solidFill>
                  <a:srgbClr val="0033CC"/>
                </a:solidFill>
                <a:latin typeface="DSN DuSit" pitchFamily="2" charset="-34"/>
                <a:cs typeface="DSN DuSit" pitchFamily="2" charset="-34"/>
              </a:rPr>
              <a:t>ชิ้นงาน/ภาระงาน</a:t>
            </a:r>
          </a:p>
        </p:txBody>
      </p:sp>
      <p:sp>
        <p:nvSpPr>
          <p:cNvPr id="19" name="แผนผังลําดับงาน: กระบวนการสำรอง 18"/>
          <p:cNvSpPr/>
          <p:nvPr/>
        </p:nvSpPr>
        <p:spPr>
          <a:xfrm>
            <a:off x="3317876" y="2952752"/>
            <a:ext cx="2714625" cy="809625"/>
          </a:xfrm>
          <a:prstGeom prst="flowChartAlternateProcess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ts val="3000"/>
              </a:lnSpc>
              <a:defRPr/>
            </a:pPr>
            <a:r>
              <a:rPr lang="en-US" sz="1800" b="1" dirty="0">
                <a:solidFill>
                  <a:srgbClr val="0033CC"/>
                </a:solidFill>
                <a:latin typeface="DSN DuSit" pitchFamily="2" charset="-34"/>
                <a:cs typeface="DSN DuSit" pitchFamily="2" charset="-34"/>
              </a:rPr>
              <a:t>8.</a:t>
            </a:r>
            <a:r>
              <a:rPr lang="th-TH" sz="1800" b="1" dirty="0">
                <a:solidFill>
                  <a:srgbClr val="0033CC"/>
                </a:solidFill>
                <a:latin typeface="DSN DuSit" pitchFamily="2" charset="-34"/>
                <a:cs typeface="DSN DuSit" pitchFamily="2" charset="-34"/>
              </a:rPr>
              <a:t>การวัดและประเมินผล</a:t>
            </a:r>
          </a:p>
        </p:txBody>
      </p:sp>
      <p:sp>
        <p:nvSpPr>
          <p:cNvPr id="20" name="แผนผังลําดับงาน: กระบวนการสำรอง 19"/>
          <p:cNvSpPr/>
          <p:nvPr/>
        </p:nvSpPr>
        <p:spPr>
          <a:xfrm>
            <a:off x="3429000" y="4500563"/>
            <a:ext cx="2714625" cy="857250"/>
          </a:xfrm>
          <a:prstGeom prst="flowChartAlternateProcess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DSN DuSit" pitchFamily="2" charset="-34"/>
                <a:cs typeface="DSN DuSit" pitchFamily="2" charset="-34"/>
              </a:rPr>
              <a:t>9.</a:t>
            </a:r>
            <a:r>
              <a:rPr lang="th-TH" sz="1800" b="1" dirty="0">
                <a:solidFill>
                  <a:schemeClr val="tx1"/>
                </a:solidFill>
                <a:latin typeface="DSN DuSit" pitchFamily="2" charset="-34"/>
                <a:cs typeface="DSN DuSit" pitchFamily="2" charset="-34"/>
              </a:rPr>
              <a:t>กิจกรรมการเรียนรู้</a:t>
            </a:r>
          </a:p>
        </p:txBody>
      </p:sp>
      <p:sp>
        <p:nvSpPr>
          <p:cNvPr id="11" name="แผนผังลําดับงาน: กระบวนการสำรอง 10"/>
          <p:cNvSpPr/>
          <p:nvPr/>
        </p:nvSpPr>
        <p:spPr>
          <a:xfrm>
            <a:off x="142876" y="3055940"/>
            <a:ext cx="2786063" cy="92868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DSN DuSit" pitchFamily="2" charset="-34"/>
                <a:cs typeface="DSN DuSit" pitchFamily="2" charset="-34"/>
              </a:rPr>
              <a:t>4.</a:t>
            </a:r>
            <a:r>
              <a:rPr lang="th-TH" sz="2000" b="1" dirty="0">
                <a:solidFill>
                  <a:schemeClr val="tx1"/>
                </a:solidFill>
                <a:latin typeface="DSN DuSit" pitchFamily="2" charset="-34"/>
                <a:cs typeface="DSN DuSit" pitchFamily="2" charset="-34"/>
              </a:rPr>
              <a:t>สาระการเรียนรู้</a:t>
            </a:r>
          </a:p>
        </p:txBody>
      </p:sp>
      <p:sp>
        <p:nvSpPr>
          <p:cNvPr id="24" name="รูปห้าเหลี่ยม 23"/>
          <p:cNvSpPr/>
          <p:nvPr/>
        </p:nvSpPr>
        <p:spPr>
          <a:xfrm flipH="1">
            <a:off x="3048000" y="1071565"/>
            <a:ext cx="3429000" cy="642937"/>
          </a:xfrm>
          <a:prstGeom prst="homePlat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latin typeface="DSN DuSit" pitchFamily="2" charset="-34"/>
                <a:cs typeface="DSN DuSit" pitchFamily="2" charset="-34"/>
              </a:rPr>
              <a:t>เป้าหมายการเรียนรู้</a:t>
            </a:r>
          </a:p>
        </p:txBody>
      </p:sp>
      <p:sp>
        <p:nvSpPr>
          <p:cNvPr id="27" name="รูปห้าเหลี่ยม 26"/>
          <p:cNvSpPr/>
          <p:nvPr/>
        </p:nvSpPr>
        <p:spPr>
          <a:xfrm flipH="1">
            <a:off x="6191250" y="2214565"/>
            <a:ext cx="2952750" cy="642937"/>
          </a:xfrm>
          <a:prstGeom prst="homePlat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DSN DuSit" pitchFamily="2" charset="-34"/>
                <a:cs typeface="DSN DuSit" pitchFamily="2" charset="-34"/>
              </a:rPr>
              <a:t>หลักฐานการเรียนรู้</a:t>
            </a:r>
          </a:p>
        </p:txBody>
      </p:sp>
      <p:sp>
        <p:nvSpPr>
          <p:cNvPr id="28" name="รูปห้าเหลี่ยม 27"/>
          <p:cNvSpPr/>
          <p:nvPr/>
        </p:nvSpPr>
        <p:spPr>
          <a:xfrm flipH="1">
            <a:off x="6262689" y="4357688"/>
            <a:ext cx="2643187" cy="85725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schemeClr val="bg1"/>
                </a:solidFill>
                <a:latin typeface="DSN DuSit" pitchFamily="2" charset="-34"/>
                <a:cs typeface="DSN DuSit" pitchFamily="2" charset="-34"/>
              </a:rPr>
              <a:t>กิจกรรมการเรียนรู้</a:t>
            </a:r>
          </a:p>
        </p:txBody>
      </p:sp>
      <p:sp>
        <p:nvSpPr>
          <p:cNvPr id="21" name="แผนผังลําดับงาน: กระบวนการสำรอง 20"/>
          <p:cNvSpPr/>
          <p:nvPr/>
        </p:nvSpPr>
        <p:spPr>
          <a:xfrm>
            <a:off x="1" y="0"/>
            <a:ext cx="3214688" cy="857250"/>
          </a:xfrm>
          <a:prstGeom prst="flowChartAlternateProcess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DSN DuSit" pitchFamily="2" charset="-34"/>
                <a:cs typeface="DSN DuSit" pitchFamily="2" charset="-34"/>
              </a:rPr>
              <a:t>1</a:t>
            </a:r>
            <a:r>
              <a:rPr lang="th-TH" sz="2400" b="1" dirty="0">
                <a:solidFill>
                  <a:srgbClr val="FF0000"/>
                </a:solidFill>
                <a:latin typeface="DSN DuSit" pitchFamily="2" charset="-34"/>
                <a:cs typeface="DSN DuSit" pitchFamily="2" charset="-34"/>
              </a:rPr>
              <a:t>.ชื่อหน่วยการเรียนรู้</a:t>
            </a:r>
          </a:p>
        </p:txBody>
      </p:sp>
      <p:sp>
        <p:nvSpPr>
          <p:cNvPr id="23" name="แผนผังลําดับงาน: กระบวนการสำรอง 22"/>
          <p:cNvSpPr/>
          <p:nvPr/>
        </p:nvSpPr>
        <p:spPr>
          <a:xfrm>
            <a:off x="3500439" y="5857875"/>
            <a:ext cx="2016125" cy="833438"/>
          </a:xfrm>
          <a:prstGeom prst="flowChartAlternateProcess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DSN DuSit" pitchFamily="2" charset="-34"/>
                <a:cs typeface="DSN DuSit" pitchFamily="2" charset="-34"/>
              </a:rPr>
              <a:t>10.</a:t>
            </a:r>
            <a:r>
              <a:rPr lang="th-TH" sz="2000" b="1" dirty="0">
                <a:solidFill>
                  <a:srgbClr val="FF0000"/>
                </a:solidFill>
                <a:latin typeface="DSN DuSit" pitchFamily="2" charset="-34"/>
                <a:cs typeface="DSN DuSit" pitchFamily="2" charset="-34"/>
              </a:rPr>
              <a:t>เวลา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1" grpId="0" animBg="1"/>
      <p:bldP spid="24" grpId="0" animBg="1"/>
      <p:bldP spid="27" grpId="0" animBg="1"/>
      <p:bldP spid="28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285FA410-4525-42A3-B0E4-97BD838CD8BE}" type="slidenum">
              <a:rPr lang="en-US" sz="1200" smtClean="0">
                <a:solidFill>
                  <a:srgbClr val="002060"/>
                </a:solidFill>
              </a:rPr>
              <a:pPr eaLnBrk="1" hangingPunct="1"/>
              <a:t>37</a:t>
            </a:fld>
            <a:endParaRPr lang="th-TH" sz="1200" smtClean="0">
              <a:solidFill>
                <a:srgbClr val="002060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  <a:solidFill>
            <a:schemeClr val="bg1">
              <a:lumMod val="95000"/>
              <a:lumOff val="5000"/>
            </a:schemeClr>
          </a:solidFill>
          <a:ln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484188" indent="-484188" algn="ctr" eaLnBrk="1" hangingPunct="1">
              <a:defRPr/>
            </a:pPr>
            <a:r>
              <a:rPr lang="th-TH" sz="6600" kern="1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ขั้นตอนการออกแบบหน่วยการเรียนรู้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42875" y="3071813"/>
            <a:ext cx="2857500" cy="1928812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54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th-TH" sz="5400" b="1" dirty="0">
                <a:solidFill>
                  <a:srgbClr val="FFFFFF"/>
                </a:solidFill>
              </a:rPr>
              <a:t>เป้าหมาย</a:t>
            </a:r>
          </a:p>
          <a:p>
            <a:pPr algn="ctr">
              <a:defRPr/>
            </a:pPr>
            <a:r>
              <a:rPr lang="th-TH" sz="5400" b="1" dirty="0">
                <a:solidFill>
                  <a:srgbClr val="FFFFFF"/>
                </a:solidFill>
              </a:rPr>
              <a:t>การเรียนรู้</a:t>
            </a:r>
          </a:p>
          <a:p>
            <a:pPr algn="ctr">
              <a:defRPr/>
            </a:pPr>
            <a:endParaRPr lang="th-TH" sz="5400" b="1" dirty="0">
              <a:solidFill>
                <a:srgbClr val="FFFFFF"/>
              </a:solidFill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3000375" y="3071813"/>
            <a:ext cx="2857500" cy="1928812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  <a:defRPr/>
            </a:pPr>
            <a:endParaRPr lang="th-TH" sz="5400" b="1" dirty="0">
              <a:solidFill>
                <a:srgbClr val="002060"/>
              </a:solidFill>
            </a:endParaRPr>
          </a:p>
          <a:p>
            <a:pPr algn="ctr">
              <a:spcBef>
                <a:spcPts val="1200"/>
              </a:spcBef>
              <a:defRPr/>
            </a:pPr>
            <a:r>
              <a:rPr lang="th-TH" sz="5400" b="1" dirty="0">
                <a:solidFill>
                  <a:srgbClr val="002060"/>
                </a:solidFill>
              </a:rPr>
              <a:t>หลักฐาน</a:t>
            </a:r>
          </a:p>
          <a:p>
            <a:pPr algn="ctr">
              <a:defRPr/>
            </a:pPr>
            <a:r>
              <a:rPr lang="th-TH" sz="5400" b="1" dirty="0">
                <a:solidFill>
                  <a:srgbClr val="002060"/>
                </a:solidFill>
              </a:rPr>
              <a:t>การเรียนรู้</a:t>
            </a:r>
          </a:p>
          <a:p>
            <a:pPr algn="ctr">
              <a:defRPr/>
            </a:pPr>
            <a:endParaRPr lang="th-TH" sz="5400" b="1" dirty="0">
              <a:solidFill>
                <a:srgbClr val="002060"/>
              </a:solidFill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5873750" y="3017838"/>
            <a:ext cx="2857500" cy="1928812"/>
          </a:xfrm>
          <a:prstGeom prst="round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5400" b="1" dirty="0">
                <a:solidFill>
                  <a:srgbClr val="002060"/>
                </a:solidFill>
              </a:rPr>
              <a:t>กิจกรรม</a:t>
            </a:r>
          </a:p>
          <a:p>
            <a:pPr algn="ctr">
              <a:defRPr/>
            </a:pPr>
            <a:r>
              <a:rPr lang="th-TH" sz="5400" b="1" dirty="0">
                <a:solidFill>
                  <a:srgbClr val="002060"/>
                </a:solidFill>
              </a:rPr>
              <a:t>การเรียนรู้</a:t>
            </a:r>
          </a:p>
        </p:txBody>
      </p:sp>
      <p:sp>
        <p:nvSpPr>
          <p:cNvPr id="9" name="ลูกศรโค้งลง 8"/>
          <p:cNvSpPr/>
          <p:nvPr/>
        </p:nvSpPr>
        <p:spPr>
          <a:xfrm>
            <a:off x="1428751" y="1857375"/>
            <a:ext cx="2857500" cy="1143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002060"/>
              </a:solidFill>
            </a:endParaRPr>
          </a:p>
        </p:txBody>
      </p:sp>
      <p:sp>
        <p:nvSpPr>
          <p:cNvPr id="10" name="ลูกศรโค้งลง 9"/>
          <p:cNvSpPr/>
          <p:nvPr/>
        </p:nvSpPr>
        <p:spPr>
          <a:xfrm>
            <a:off x="4572000" y="1857375"/>
            <a:ext cx="2857500" cy="1143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002060"/>
              </a:solidFill>
            </a:endParaRPr>
          </a:p>
        </p:txBody>
      </p:sp>
      <p:sp>
        <p:nvSpPr>
          <p:cNvPr id="11" name="ลูกศรโค้งขึ้น 10"/>
          <p:cNvSpPr/>
          <p:nvPr/>
        </p:nvSpPr>
        <p:spPr>
          <a:xfrm flipH="1">
            <a:off x="4214814" y="5000627"/>
            <a:ext cx="3286125" cy="1000125"/>
          </a:xfrm>
          <a:prstGeom prst="curvedUpArrow">
            <a:avLst>
              <a:gd name="adj1" fmla="val 25000"/>
              <a:gd name="adj2" fmla="val 50000"/>
              <a:gd name="adj3" fmla="val 17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002060"/>
              </a:solidFill>
            </a:endParaRPr>
          </a:p>
        </p:txBody>
      </p:sp>
      <p:sp>
        <p:nvSpPr>
          <p:cNvPr id="12" name="ลูกศรโค้งขึ้น 11"/>
          <p:cNvSpPr/>
          <p:nvPr/>
        </p:nvSpPr>
        <p:spPr>
          <a:xfrm flipH="1">
            <a:off x="1071564" y="5072065"/>
            <a:ext cx="3571875" cy="1000125"/>
          </a:xfrm>
          <a:prstGeom prst="curvedUpArrow">
            <a:avLst>
              <a:gd name="adj1" fmla="val 25000"/>
              <a:gd name="adj2" fmla="val 50000"/>
              <a:gd name="adj3" fmla="val 17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93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88914"/>
            <a:ext cx="8928100" cy="1557337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th-TH" sz="46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ขั้นตอนการออกแบบ</a:t>
            </a:r>
            <a:r>
              <a:rPr lang="en-US" sz="46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           หน่วยการเรียนรู้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65089" y="2135190"/>
            <a:ext cx="8899525" cy="1006475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777777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en-US" sz="1700" i="1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-252412" y="2205038"/>
            <a:ext cx="9144001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 altLang="en-US" sz="38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1.</a:t>
            </a:r>
            <a:r>
              <a:rPr lang="th-TH" altLang="en-US" sz="38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en-US" sz="42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กำหนดเป้าหมายการเรียนรู้</a:t>
            </a:r>
            <a:endParaRPr lang="en-US" altLang="en-US" sz="4200" b="1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65089" y="3509965"/>
            <a:ext cx="8899525" cy="998537"/>
          </a:xfrm>
          <a:prstGeom prst="rect">
            <a:avLst/>
          </a:prstGeom>
          <a:solidFill>
            <a:srgbClr val="CCFF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777777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9399" name="Text Box 20"/>
          <p:cNvSpPr txBox="1">
            <a:spLocks noChangeArrowheads="1"/>
          </p:cNvSpPr>
          <p:nvPr/>
        </p:nvSpPr>
        <p:spPr bwMode="auto">
          <a:xfrm>
            <a:off x="142876" y="3716340"/>
            <a:ext cx="88931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th-TH" sz="3700" b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2.</a:t>
            </a:r>
            <a:r>
              <a:rPr lang="th-TH" sz="3700" b="1">
                <a:solidFill>
                  <a:srgbClr val="800000"/>
                </a:solidFill>
                <a:cs typeface="Tahoma" pitchFamily="34" charset="0"/>
              </a:rPr>
              <a:t>กำหนด</a:t>
            </a:r>
            <a:r>
              <a:rPr lang="th-TH" sz="3700" b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หลักฐานแสดงผลของการเรียนรู้</a:t>
            </a:r>
          </a:p>
        </p:txBody>
      </p:sp>
      <p:sp>
        <p:nvSpPr>
          <p:cNvPr id="59400" name="Text Box 22"/>
          <p:cNvSpPr txBox="1">
            <a:spLocks noChangeArrowheads="1"/>
          </p:cNvSpPr>
          <p:nvPr/>
        </p:nvSpPr>
        <p:spPr bwMode="auto">
          <a:xfrm>
            <a:off x="107950" y="4941890"/>
            <a:ext cx="8964613" cy="76993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3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th-TH" sz="4400" b="1">
                <a:solidFill>
                  <a:srgbClr val="000000"/>
                </a:solidFill>
                <a:cs typeface="Tahoma" pitchFamily="34" charset="0"/>
              </a:rPr>
              <a:t>วางแผน</a:t>
            </a:r>
            <a:r>
              <a:rPr lang="th-TH" sz="4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การจัดกิจกรรมการเรียนรู้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19355912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604250" cy="1439862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th-TH" b="1" smtClean="0">
                <a:latin typeface="Tahoma" pitchFamily="34" charset="0"/>
                <a:cs typeface="Tahoma" pitchFamily="34" charset="0"/>
              </a:rPr>
              <a:t/>
            </a:r>
            <a:br>
              <a:rPr lang="th-TH" b="1" smtClean="0">
                <a:latin typeface="Tahoma" pitchFamily="34" charset="0"/>
                <a:cs typeface="Tahoma" pitchFamily="34" charset="0"/>
              </a:rPr>
            </a:br>
            <a:r>
              <a:rPr lang="th-TH" b="1" smtClean="0">
                <a:latin typeface="Tahoma" pitchFamily="34" charset="0"/>
                <a:cs typeface="Tahoma" pitchFamily="34" charset="0"/>
              </a:rPr>
              <a:t>ขั้นตอนที่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1</a:t>
            </a:r>
            <a:r>
              <a:rPr lang="th-TH" b="1" smtClean="0">
                <a:latin typeface="Tahoma" pitchFamily="34" charset="0"/>
                <a:cs typeface="Tahoma" pitchFamily="34" charset="0"/>
              </a:rPr>
              <a:t/>
            </a:r>
            <a:br>
              <a:rPr lang="th-TH" b="1" smtClean="0">
                <a:latin typeface="Tahoma" pitchFamily="34" charset="0"/>
                <a:cs typeface="Tahoma" pitchFamily="34" charset="0"/>
              </a:rPr>
            </a:br>
            <a:r>
              <a:rPr lang="th-TH" b="1" smtClean="0">
                <a:latin typeface="Tahoma" pitchFamily="34" charset="0"/>
                <a:cs typeface="Tahoma" pitchFamily="34" charset="0"/>
              </a:rPr>
              <a:t> การกำหนดเป้าหมายการเรียนรู้  </a:t>
            </a:r>
            <a:br>
              <a:rPr lang="th-TH" b="1" smtClean="0">
                <a:latin typeface="Tahoma" pitchFamily="34" charset="0"/>
                <a:cs typeface="Tahoma" pitchFamily="34" charset="0"/>
              </a:rPr>
            </a:br>
            <a:endParaRPr lang="th-TH" sz="36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6" y="2636840"/>
            <a:ext cx="8712200" cy="28908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4000" b="1" smtClean="0">
                <a:solidFill>
                  <a:srgbClr val="660033"/>
                </a:solidFill>
                <a:latin typeface="Tahoma" pitchFamily="34" charset="0"/>
                <a:cs typeface="Tahoma" pitchFamily="34" charset="0"/>
              </a:rPr>
              <a:t>คำถามสำคัญ</a:t>
            </a:r>
            <a:endParaRPr lang="th-TH" sz="5000" b="1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th-TH" sz="34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ผู้เรียนมีความรู้ความเข้าใจ ความสามารถอะไรบ้าง(มฐ.แกนกลาง)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th-TH" sz="3400" b="1" smtClean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เนื้อหาแบบไหนที่ควรค่าแก่การเรียนรู้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th-TH" sz="3400" b="1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ความเข้าใจที่ลึกซึ้งควรมีอะไรบ้าง</a:t>
            </a:r>
          </a:p>
        </p:txBody>
      </p:sp>
    </p:spTree>
    <p:extLst>
      <p:ext uri="{BB962C8B-B14F-4D97-AF65-F5344CB8AC3E}">
        <p14:creationId xmlns:p14="http://schemas.microsoft.com/office/powerpoint/2010/main" val="84956813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h-TH" sz="5400" b="1" dirty="0" smtClean="0">
                <a:solidFill>
                  <a:srgbClr val="0070C0"/>
                </a:solidFill>
                <a:effectLst/>
              </a:rPr>
              <a:t>โครงสร้างรายวิชา</a:t>
            </a:r>
            <a:endParaRPr lang="th-TH" sz="54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1331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412877"/>
            <a:ext cx="8229600" cy="3744913"/>
          </a:xfrm>
          <a:solidFill>
            <a:schemeClr val="tx1"/>
          </a:solidFill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th-TH" sz="36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              </a:t>
            </a:r>
            <a:r>
              <a:rPr lang="th-TH" sz="3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โครงสร้างรายวิชา  </a:t>
            </a:r>
            <a:r>
              <a:rPr lang="th-TH" sz="3600" b="1" u="sng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เป็นการกำหนดขอบข่ายของรายวิชาที่จะจัดสอนเพื่อช่วยให้ผู้สอนและผู้เกี่ยวข้อง  เห็นภาพรวมของแต่ละรายวิชา</a:t>
            </a:r>
            <a:r>
              <a:rPr lang="th-TH" sz="3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ว่า  ประกอบด้วย หน่วยการเรียนรู้  จำนวนเท่าใด  เรื่องใดบ้าง  แต่ละหน่วยพัฒนาให้ผู้เรียนบรรลุตัวชี้วัดใด </a:t>
            </a:r>
            <a:br>
              <a:rPr lang="th-TH" sz="3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เวลาที่ใช้จัดการเรียนการสอน และสัดส่วนการเก็บคะแนนของรายวิชานั้นเป็นอย่างไร</a:t>
            </a:r>
            <a:endParaRPr lang="en-US" sz="3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Font typeface="Wingdings 2" pitchFamily="18" charset="2"/>
              <a:buNone/>
            </a:pP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397939688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auto">
          <a:xfrm>
            <a:off x="539751" y="1412877"/>
            <a:ext cx="8208963" cy="4968875"/>
          </a:xfrm>
          <a:prstGeom prst="ellipse">
            <a:avLst/>
          </a:prstGeom>
          <a:solidFill>
            <a:srgbClr val="CCFFFF">
              <a:alpha val="20000"/>
            </a:srgbClr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1166814" y="2349502"/>
            <a:ext cx="6645275" cy="3960813"/>
          </a:xfrm>
          <a:prstGeom prst="ellipse">
            <a:avLst/>
          </a:prstGeom>
          <a:solidFill>
            <a:srgbClr val="CCFFFF">
              <a:alpha val="36862"/>
            </a:srgbClr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1844675" y="3730625"/>
            <a:ext cx="5213350" cy="2508250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844675" y="4646613"/>
            <a:ext cx="5213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2800" b="1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ความเข้าใจที่ลุ่มลึกและยั่งยืน</a:t>
            </a:r>
          </a:p>
          <a:p>
            <a:r>
              <a:rPr lang="en-US" sz="2800" b="1">
                <a:solidFill>
                  <a:srgbClr val="0000FF"/>
                </a:solidFill>
                <a:ea typeface="Times New Roman" pitchFamily="18" charset="0"/>
                <a:cs typeface="Tahoma" pitchFamily="34" charset="0"/>
              </a:rPr>
              <a:t>“Enduring understanding”</a:t>
            </a:r>
            <a:endParaRPr lang="en-US" sz="4000" b="1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806576" y="2565400"/>
            <a:ext cx="52101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b="1">
                <a:solidFill>
                  <a:srgbClr val="008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สิ่งที่จำเป็นต้องรู้</a:t>
            </a:r>
            <a:endParaRPr lang="en-US" sz="2100" b="1">
              <a:solidFill>
                <a:srgbClr val="008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th-TH" b="1">
                <a:solidFill>
                  <a:srgbClr val="008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และทำได้</a:t>
            </a:r>
            <a:endParaRPr lang="th-TH" sz="4800" b="1">
              <a:solidFill>
                <a:srgbClr val="008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479675" y="1765300"/>
            <a:ext cx="4324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3200" b="1">
                <a:solidFill>
                  <a:srgbClr val="3333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สิ่งที่มีคุณค่าและน่าจะรู้</a:t>
            </a:r>
            <a:endParaRPr lang="th-TH" sz="4400" b="1">
              <a:solidFill>
                <a:srgbClr val="333399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8509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th-TH" sz="34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การจัดลำดับความสำคัญของผลการเรียนรู้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162563980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404813"/>
            <a:ext cx="8820150" cy="1439862"/>
          </a:xfrm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th-TH" sz="4000" b="1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4000" b="1" smtClean="0">
                <a:latin typeface="Tahoma" pitchFamily="34" charset="0"/>
                <a:cs typeface="Tahoma" pitchFamily="34" charset="0"/>
              </a:rPr>
            </a:br>
            <a:r>
              <a:rPr lang="th-TH" sz="4000" b="1" smtClean="0">
                <a:latin typeface="Tahoma" pitchFamily="34" charset="0"/>
                <a:cs typeface="Tahoma" pitchFamily="34" charset="0"/>
              </a:rPr>
              <a:t>ขั้นตอนที่ </a:t>
            </a:r>
            <a:r>
              <a:rPr lang="en-US" sz="4000" b="1" smtClean="0">
                <a:latin typeface="Tahoma" pitchFamily="34" charset="0"/>
                <a:cs typeface="Tahoma" pitchFamily="34" charset="0"/>
              </a:rPr>
              <a:t>2</a:t>
            </a:r>
            <a:r>
              <a:rPr lang="th-TH" sz="4000" b="1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4000" b="1" smtClean="0">
                <a:latin typeface="Tahoma" pitchFamily="34" charset="0"/>
                <a:cs typeface="Tahoma" pitchFamily="34" charset="0"/>
              </a:rPr>
            </a:br>
            <a:r>
              <a:rPr lang="th-TH" sz="4000" b="1" smtClean="0">
                <a:latin typeface="Tahoma" pitchFamily="34" charset="0"/>
                <a:cs typeface="Tahoma" pitchFamily="34" charset="0"/>
              </a:rPr>
              <a:t> การกำหนดหลักฐานผลของการเรียนรู้  </a:t>
            </a:r>
            <a:br>
              <a:rPr lang="th-TH" sz="4000" b="1" smtClean="0">
                <a:latin typeface="Tahoma" pitchFamily="34" charset="0"/>
                <a:cs typeface="Tahoma" pitchFamily="34" charset="0"/>
              </a:rPr>
            </a:br>
            <a:endParaRPr lang="th-TH" sz="32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0376" y="2492375"/>
            <a:ext cx="8288338" cy="4114800"/>
          </a:xfrm>
          <a:prstGeom prst="rect">
            <a:avLst/>
          </a:prstGeo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sz="4000" b="1" dirty="0" smtClean="0">
                <a:solidFill>
                  <a:srgbClr val="9900CC"/>
                </a:solidFill>
                <a:latin typeface="Tahoma" pitchFamily="34" charset="0"/>
                <a:cs typeface="Tahoma" pitchFamily="34" charset="0"/>
              </a:rPr>
              <a:t>คำถามสำคัญ</a:t>
            </a:r>
            <a:endParaRPr lang="th-TH" sz="48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th-TH" sz="4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จะรู้ได้อย่างไรว่าผู้เรียนเกิด      การเรียนรู้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ชิ้นงานแบบไหนที่มีคุณภาพ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th-TH" sz="4000" b="1" dirty="0" smtClean="0">
              <a:solidFill>
                <a:srgbClr val="66006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031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2997202"/>
            <a:ext cx="8694738" cy="3311525"/>
            <a:chOff x="1800" y="3192"/>
            <a:chExt cx="8729" cy="1252"/>
          </a:xfrm>
        </p:grpSpPr>
        <p:sp>
          <p:nvSpPr>
            <p:cNvPr id="65541" name="Line 3"/>
            <p:cNvSpPr>
              <a:spLocks noChangeShapeType="1"/>
            </p:cNvSpPr>
            <p:nvPr/>
          </p:nvSpPr>
          <p:spPr bwMode="auto">
            <a:xfrm>
              <a:off x="1800" y="4438"/>
              <a:ext cx="8460" cy="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 sz="3600">
                <a:solidFill>
                  <a:srgbClr val="000000"/>
                </a:solidFill>
              </a:endParaRPr>
            </a:p>
          </p:txBody>
        </p:sp>
        <p:sp>
          <p:nvSpPr>
            <p:cNvPr id="65542" name="Text Box 4"/>
            <p:cNvSpPr txBox="1">
              <a:spLocks noChangeArrowheads="1"/>
            </p:cNvSpPr>
            <p:nvPr/>
          </p:nvSpPr>
          <p:spPr bwMode="auto">
            <a:xfrm>
              <a:off x="2096" y="3192"/>
              <a:ext cx="1620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r>
                <a:rPr lang="th-TH" sz="2400" b="1">
                  <a:solidFill>
                    <a:srgbClr val="3366FF"/>
                  </a:solidFill>
                  <a:latin typeface="Tahoma" pitchFamily="34" charset="0"/>
                  <a:cs typeface="Tahoma" pitchFamily="34" charset="0"/>
                </a:rPr>
                <a:t>การตรวจสอบ</a:t>
              </a:r>
              <a:endParaRPr lang="en-US" sz="2400" b="1">
                <a:solidFill>
                  <a:srgbClr val="3366FF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th-TH" sz="2400" b="1">
                  <a:solidFill>
                    <a:srgbClr val="3366FF"/>
                  </a:solidFill>
                  <a:latin typeface="Tahoma" pitchFamily="34" charset="0"/>
                  <a:cs typeface="Tahoma" pitchFamily="34" charset="0"/>
                </a:rPr>
                <a:t>ความเข้าใจอย่าง</a:t>
              </a:r>
              <a:endParaRPr lang="en-US" sz="2400" b="1">
                <a:solidFill>
                  <a:srgbClr val="3366FF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th-TH" sz="2400" b="1">
                  <a:solidFill>
                    <a:srgbClr val="3366FF"/>
                  </a:solidFill>
                  <a:latin typeface="Tahoma" pitchFamily="34" charset="0"/>
                  <a:cs typeface="Tahoma" pitchFamily="34" charset="0"/>
                </a:rPr>
                <a:t>ไม่เป็นทางการ</a:t>
              </a:r>
              <a:endParaRPr lang="en-US" sz="2400" b="1">
                <a:solidFill>
                  <a:srgbClr val="3366FF"/>
                </a:solidFill>
                <a:latin typeface="Tahoma" pitchFamily="34" charset="0"/>
                <a:cs typeface="Tahoma" pitchFamily="34" charset="0"/>
              </a:endParaRPr>
            </a:p>
            <a:p>
              <a:endParaRPr lang="th-TH" sz="5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5543" name="Text Box 5"/>
            <p:cNvSpPr txBox="1">
              <a:spLocks noChangeArrowheads="1"/>
            </p:cNvSpPr>
            <p:nvPr/>
          </p:nvSpPr>
          <p:spPr bwMode="auto">
            <a:xfrm>
              <a:off x="3748" y="3427"/>
              <a:ext cx="144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r>
                <a:rPr lang="th-TH" sz="2400" b="1">
                  <a:solidFill>
                    <a:srgbClr val="006600"/>
                  </a:solidFill>
                  <a:latin typeface="Tahoma" pitchFamily="34" charset="0"/>
                  <a:cs typeface="Tahoma" pitchFamily="34" charset="0"/>
                </a:rPr>
                <a:t>การสังเกต หรือพูดคุย</a:t>
              </a:r>
              <a:endParaRPr lang="en-US" sz="2400" b="1">
                <a:solidFill>
                  <a:srgbClr val="006600"/>
                </a:solidFill>
                <a:latin typeface="Tahoma" pitchFamily="34" charset="0"/>
                <a:cs typeface="Tahoma" pitchFamily="34" charset="0"/>
              </a:endParaRPr>
            </a:p>
            <a:p>
              <a:endParaRPr lang="th-TH" sz="5400" b="1">
                <a:solidFill>
                  <a:srgbClr val="0066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5544" name="Text Box 6"/>
            <p:cNvSpPr txBox="1">
              <a:spLocks noChangeArrowheads="1"/>
            </p:cNvSpPr>
            <p:nvPr/>
          </p:nvSpPr>
          <p:spPr bwMode="auto">
            <a:xfrm>
              <a:off x="5322" y="3775"/>
              <a:ext cx="12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l"/>
              <a:r>
                <a:rPr lang="th-TH" sz="2400" b="1">
                  <a:solidFill>
                    <a:srgbClr val="9900CC"/>
                  </a:solidFill>
                  <a:latin typeface="Tahoma" pitchFamily="34" charset="0"/>
                  <a:cs typeface="Tahoma" pitchFamily="34" charset="0"/>
                </a:rPr>
                <a:t>การทดสอบ</a:t>
              </a:r>
              <a:endParaRPr lang="th-TH" sz="5400" b="1">
                <a:solidFill>
                  <a:srgbClr val="9900CC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5545" name="Text Box 7"/>
            <p:cNvSpPr txBox="1">
              <a:spLocks noChangeArrowheads="1"/>
            </p:cNvSpPr>
            <p:nvPr/>
          </p:nvSpPr>
          <p:spPr bwMode="auto">
            <a:xfrm>
              <a:off x="6551" y="3431"/>
              <a:ext cx="2340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r>
                <a:rPr lang="th-TH" sz="2400" b="1">
                  <a:solidFill>
                    <a:srgbClr val="3366FF"/>
                  </a:solidFill>
                  <a:latin typeface="Tahoma" pitchFamily="34" charset="0"/>
                  <a:cs typeface="Tahoma" pitchFamily="34" charset="0"/>
                </a:rPr>
                <a:t>การให้โจทย์ หรือประเด็นปัญหา  ให้นักเรียน</a:t>
              </a:r>
              <a:endParaRPr lang="en-US" sz="2400" b="1">
                <a:solidFill>
                  <a:srgbClr val="3366FF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th-TH" sz="2400" b="1">
                  <a:solidFill>
                    <a:srgbClr val="3366FF"/>
                  </a:solidFill>
                  <a:latin typeface="Tahoma" pitchFamily="34" charset="0"/>
                  <a:cs typeface="Tahoma" pitchFamily="34" charset="0"/>
                </a:rPr>
                <a:t>ไปขบคิด</a:t>
              </a:r>
              <a:endParaRPr lang="en-US" sz="2400" b="1">
                <a:solidFill>
                  <a:srgbClr val="3366FF"/>
                </a:solidFill>
                <a:latin typeface="Tahoma" pitchFamily="34" charset="0"/>
                <a:cs typeface="Tahoma" pitchFamily="34" charset="0"/>
              </a:endParaRPr>
            </a:p>
            <a:p>
              <a:endParaRPr lang="th-TH" sz="5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5546" name="Text Box 8"/>
            <p:cNvSpPr txBox="1">
              <a:spLocks noChangeArrowheads="1"/>
            </p:cNvSpPr>
            <p:nvPr/>
          </p:nvSpPr>
          <p:spPr bwMode="auto">
            <a:xfrm>
              <a:off x="8909" y="3442"/>
              <a:ext cx="162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r>
                <a:rPr lang="th-TH" sz="24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การลงมือปฏิบัติ/โครงงาน</a:t>
              </a:r>
              <a:endParaRPr lang="th-TH" sz="5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5547" name="Line 9"/>
            <p:cNvSpPr>
              <a:spLocks noChangeShapeType="1"/>
            </p:cNvSpPr>
            <p:nvPr/>
          </p:nvSpPr>
          <p:spPr bwMode="auto">
            <a:xfrm flipV="1">
              <a:off x="2888" y="4256"/>
              <a:ext cx="0" cy="18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 sz="3600">
                <a:solidFill>
                  <a:srgbClr val="000000"/>
                </a:solidFill>
              </a:endParaRPr>
            </a:p>
          </p:txBody>
        </p:sp>
        <p:sp>
          <p:nvSpPr>
            <p:cNvPr id="65548" name="Line 10"/>
            <p:cNvSpPr>
              <a:spLocks noChangeShapeType="1"/>
            </p:cNvSpPr>
            <p:nvPr/>
          </p:nvSpPr>
          <p:spPr bwMode="auto">
            <a:xfrm flipV="1">
              <a:off x="4436" y="4264"/>
              <a:ext cx="0" cy="18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 sz="3600">
                <a:solidFill>
                  <a:srgbClr val="000000"/>
                </a:solidFill>
              </a:endParaRPr>
            </a:p>
          </p:txBody>
        </p:sp>
        <p:sp>
          <p:nvSpPr>
            <p:cNvPr id="65549" name="Line 11"/>
            <p:cNvSpPr>
              <a:spLocks noChangeShapeType="1"/>
            </p:cNvSpPr>
            <p:nvPr/>
          </p:nvSpPr>
          <p:spPr bwMode="auto">
            <a:xfrm flipV="1">
              <a:off x="5916" y="4244"/>
              <a:ext cx="0" cy="18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 sz="3600">
                <a:solidFill>
                  <a:srgbClr val="000000"/>
                </a:solidFill>
              </a:endParaRPr>
            </a:p>
          </p:txBody>
        </p:sp>
        <p:sp>
          <p:nvSpPr>
            <p:cNvPr id="65550" name="Line 12"/>
            <p:cNvSpPr>
              <a:spLocks noChangeShapeType="1"/>
            </p:cNvSpPr>
            <p:nvPr/>
          </p:nvSpPr>
          <p:spPr bwMode="auto">
            <a:xfrm flipV="1">
              <a:off x="7672" y="4255"/>
              <a:ext cx="0" cy="18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 sz="3600">
                <a:solidFill>
                  <a:srgbClr val="000000"/>
                </a:solidFill>
              </a:endParaRPr>
            </a:p>
          </p:txBody>
        </p:sp>
        <p:sp>
          <p:nvSpPr>
            <p:cNvPr id="65551" name="Line 13"/>
            <p:cNvSpPr>
              <a:spLocks noChangeShapeType="1"/>
            </p:cNvSpPr>
            <p:nvPr/>
          </p:nvSpPr>
          <p:spPr bwMode="auto">
            <a:xfrm flipV="1">
              <a:off x="9396" y="4248"/>
              <a:ext cx="0" cy="18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 sz="3600">
                <a:solidFill>
                  <a:srgbClr val="000000"/>
                </a:solidFill>
              </a:endParaRPr>
            </a:p>
          </p:txBody>
        </p:sp>
      </p:grpSp>
      <p:sp>
        <p:nvSpPr>
          <p:cNvPr id="65539" name="Text Box 20"/>
          <p:cNvSpPr>
            <a:spLocks noGrp="1" noChangeArrowheads="1"/>
          </p:cNvSpPr>
          <p:nvPr>
            <p:ph type="title"/>
          </p:nvPr>
        </p:nvSpPr>
        <p:spPr>
          <a:xfrm>
            <a:off x="1547665" y="332656"/>
            <a:ext cx="6512511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กำหนดหลักฐานของผลการเรียนรู้</a:t>
            </a:r>
          </a:p>
        </p:txBody>
      </p:sp>
      <p:sp>
        <p:nvSpPr>
          <p:cNvPr id="65540" name="AutoShape 15"/>
          <p:cNvSpPr>
            <a:spLocks noChangeArrowheads="1"/>
          </p:cNvSpPr>
          <p:nvPr/>
        </p:nvSpPr>
        <p:spPr bwMode="auto">
          <a:xfrm>
            <a:off x="323851" y="1773238"/>
            <a:ext cx="8569325" cy="10080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solidFill>
                  <a:srgbClr val="9900CC"/>
                </a:solidFill>
                <a:latin typeface="Tahoma" pitchFamily="34" charset="0"/>
                <a:cs typeface="Tahoma" pitchFamily="34" charset="0"/>
              </a:rPr>
              <a:t> หลักฐานที่บ่งชี้ว่าผู้เรียนได้บรรลุเป้าหมายการเรียนรู้</a:t>
            </a:r>
          </a:p>
          <a:p>
            <a:pPr algn="ctr"/>
            <a:r>
              <a:rPr lang="th-TH" b="1">
                <a:solidFill>
                  <a:srgbClr val="9900CC"/>
                </a:solidFill>
                <a:latin typeface="Tahoma" pitchFamily="34" charset="0"/>
                <a:cs typeface="Tahoma" pitchFamily="34" charset="0"/>
              </a:rPr>
              <a:t>ที่กำหนด   ด้วยวิธีการที่หลากหลาย</a:t>
            </a:r>
          </a:p>
        </p:txBody>
      </p:sp>
    </p:spTree>
    <p:extLst>
      <p:ext uri="{BB962C8B-B14F-4D97-AF65-F5344CB8AC3E}">
        <p14:creationId xmlns:p14="http://schemas.microsoft.com/office/powerpoint/2010/main" val="367875016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9" y="-1488"/>
            <a:ext cx="8280400" cy="838200"/>
          </a:xfrm>
        </p:spPr>
        <p:txBody>
          <a:bodyPr/>
          <a:lstStyle/>
          <a:p>
            <a:pPr eaLnBrk="1" hangingPunct="1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ความสัมพันธ์ระหว่าง                                    การจัดลำดับผลการเรียนรู้และการประเมินผล</a:t>
            </a: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4427539" y="1412875"/>
            <a:ext cx="4537075" cy="4895850"/>
          </a:xfrm>
          <a:prstGeom prst="ellipse">
            <a:avLst/>
          </a:prstGeom>
          <a:solidFill>
            <a:srgbClr val="CCFFFF">
              <a:alpha val="20000"/>
            </a:srgbClr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4787901" y="2492377"/>
            <a:ext cx="3671888" cy="3744913"/>
          </a:xfrm>
          <a:prstGeom prst="ellipse">
            <a:avLst/>
          </a:prstGeom>
          <a:solidFill>
            <a:srgbClr val="CCFFFF">
              <a:alpha val="36862"/>
            </a:srgbClr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5219701" y="3657600"/>
            <a:ext cx="2881313" cy="2508250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5219701" y="4573588"/>
            <a:ext cx="28813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2400" b="1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ความเข้าใจที่ลุ่มลึกและยั่งยืน</a:t>
            </a:r>
            <a:endParaRPr lang="en-US" sz="1500" b="1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algn="l" eaLnBrk="0" hangingPunct="0"/>
            <a:endParaRPr lang="en-US" b="1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181601" y="2852738"/>
            <a:ext cx="28797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2400" b="1">
                <a:solidFill>
                  <a:srgbClr val="008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สิ่งที่จำเป็นต้องรู้</a:t>
            </a:r>
            <a:endParaRPr lang="en-US" sz="1500" b="1">
              <a:solidFill>
                <a:srgbClr val="008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th-TH" sz="2400" b="1">
                <a:solidFill>
                  <a:srgbClr val="008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และทำได้</a:t>
            </a:r>
            <a:endParaRPr lang="th-TH" b="1">
              <a:solidFill>
                <a:srgbClr val="008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364163" y="1628775"/>
            <a:ext cx="2389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2800" b="1">
                <a:solidFill>
                  <a:srgbClr val="3333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สิ่งที่มีคุณค่าและน่าจะรู้</a:t>
            </a:r>
            <a:endParaRPr lang="th-TH" sz="4000" b="1">
              <a:solidFill>
                <a:srgbClr val="333399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-107949" y="1484313"/>
            <a:ext cx="56165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180975" algn="ctr">
              <a:tabLst>
                <a:tab pos="269875" algn="l"/>
                <a:tab pos="1147763" algn="l"/>
              </a:tabLs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algn="ctr">
              <a:tabLst>
                <a:tab pos="269875" algn="l"/>
                <a:tab pos="1147763" algn="l"/>
              </a:tabLs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algn="ctr">
              <a:tabLst>
                <a:tab pos="269875" algn="l"/>
                <a:tab pos="1147763" algn="l"/>
              </a:tabLs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algn="ctr">
              <a:tabLst>
                <a:tab pos="269875" algn="l"/>
                <a:tab pos="1147763" algn="l"/>
              </a:tabLs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algn="ctr">
              <a:tabLst>
                <a:tab pos="269875" algn="l"/>
                <a:tab pos="1147763" algn="l"/>
              </a:tabLs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1147763" algn="l"/>
              </a:tabLs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1147763" algn="l"/>
              </a:tabLs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1147763" algn="l"/>
              </a:tabLs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1147763" algn="l"/>
              </a:tabLs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th-TH" sz="2600" b="1">
                <a:solidFill>
                  <a:srgbClr val="8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รูปแบบการประเมิน</a:t>
            </a:r>
          </a:p>
          <a:p>
            <a:pPr algn="l"/>
            <a:endParaRPr lang="th-TH" sz="1400" b="1">
              <a:solidFill>
                <a:srgbClr val="8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algn="l">
              <a:buFontTx/>
              <a:buChar char="•"/>
            </a:pPr>
            <a:r>
              <a:rPr lang="th-TH" sz="2600" b="1">
                <a:solidFill>
                  <a:srgbClr val="8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แบบทดสอบต่าง ๆ</a:t>
            </a:r>
          </a:p>
          <a:p>
            <a:pPr algn="l"/>
            <a:r>
              <a:rPr lang="th-TH" sz="2600" b="1">
                <a:solidFill>
                  <a:srgbClr val="8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* การเลือกคำตอบ</a:t>
            </a:r>
          </a:p>
          <a:p>
            <a:pPr algn="l"/>
            <a:r>
              <a:rPr lang="th-TH" sz="2600" b="1">
                <a:solidFill>
                  <a:srgbClr val="8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* คำตอบที่มีโครงสร้าง</a:t>
            </a:r>
          </a:p>
          <a:p>
            <a:pPr algn="l"/>
            <a:endParaRPr lang="th-TH" sz="2600" b="1">
              <a:solidFill>
                <a:srgbClr val="8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algn="l">
              <a:buFontTx/>
              <a:buChar char="•"/>
            </a:pPr>
            <a:r>
              <a:rPr lang="th-TH" sz="2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โครงงาน/การลงมือปฏิบัติ</a:t>
            </a:r>
          </a:p>
          <a:p>
            <a:pPr algn="l"/>
            <a:r>
              <a:rPr lang="th-TH" sz="2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ในสถานการณ์จริง</a:t>
            </a:r>
          </a:p>
          <a:p>
            <a:pPr algn="l"/>
            <a:r>
              <a:rPr lang="th-TH" sz="2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* คำถามปลายเปิด</a:t>
            </a:r>
          </a:p>
          <a:p>
            <a:pPr algn="l"/>
            <a:r>
              <a:rPr lang="th-TH" sz="2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* ชิ้นงาน/สถานการณ์ที่ซับซ้อน</a:t>
            </a:r>
          </a:p>
          <a:p>
            <a:pPr algn="l"/>
            <a:r>
              <a:rPr lang="th-TH" sz="2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* ปฏิบัติงานในสถานการณ์จริง </a:t>
            </a:r>
            <a:endParaRPr lang="en-US" sz="2600" b="1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grpSp>
        <p:nvGrpSpPr>
          <p:cNvPr id="67594" name="Group 10"/>
          <p:cNvGrpSpPr>
            <a:grpSpLocks/>
          </p:cNvGrpSpPr>
          <p:nvPr/>
        </p:nvGrpSpPr>
        <p:grpSpPr bwMode="auto">
          <a:xfrm>
            <a:off x="3810000" y="2743200"/>
            <a:ext cx="1981200" cy="1714500"/>
            <a:chOff x="3731" y="7560"/>
            <a:chExt cx="3125" cy="3060"/>
          </a:xfrm>
        </p:grpSpPr>
        <p:sp>
          <p:nvSpPr>
            <p:cNvPr id="67595" name="Line 11"/>
            <p:cNvSpPr>
              <a:spLocks noChangeShapeType="1"/>
            </p:cNvSpPr>
            <p:nvPr/>
          </p:nvSpPr>
          <p:spPr bwMode="auto">
            <a:xfrm rot="1830207" flipV="1">
              <a:off x="3731" y="8100"/>
              <a:ext cx="2875" cy="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 sz="3600">
                <a:solidFill>
                  <a:srgbClr val="000000"/>
                </a:solidFill>
              </a:endParaRPr>
            </a:p>
          </p:txBody>
        </p:sp>
        <p:sp>
          <p:nvSpPr>
            <p:cNvPr id="67596" name="Line 12"/>
            <p:cNvSpPr>
              <a:spLocks noChangeShapeType="1"/>
            </p:cNvSpPr>
            <p:nvPr/>
          </p:nvSpPr>
          <p:spPr bwMode="auto">
            <a:xfrm>
              <a:off x="4140" y="9752"/>
              <a:ext cx="2716" cy="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 sz="3600">
                <a:solidFill>
                  <a:srgbClr val="000000"/>
                </a:solidFill>
              </a:endParaRPr>
            </a:p>
          </p:txBody>
        </p:sp>
        <p:sp>
          <p:nvSpPr>
            <p:cNvPr id="67597" name="Line 13"/>
            <p:cNvSpPr>
              <a:spLocks noChangeShapeType="1"/>
            </p:cNvSpPr>
            <p:nvPr/>
          </p:nvSpPr>
          <p:spPr bwMode="auto">
            <a:xfrm rot="20968000" flipV="1">
              <a:off x="3738" y="7560"/>
              <a:ext cx="2894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 sz="3600">
                <a:solidFill>
                  <a:srgbClr val="000000"/>
                </a:solidFill>
              </a:endParaRPr>
            </a:p>
          </p:txBody>
        </p:sp>
        <p:sp>
          <p:nvSpPr>
            <p:cNvPr id="67598" name="Line 14"/>
            <p:cNvSpPr>
              <a:spLocks noChangeShapeType="1"/>
            </p:cNvSpPr>
            <p:nvPr/>
          </p:nvSpPr>
          <p:spPr bwMode="auto">
            <a:xfrm rot="-1420424">
              <a:off x="4234" y="9220"/>
              <a:ext cx="2378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 sz="36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7318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1" y="260351"/>
            <a:ext cx="8424863" cy="1439863"/>
          </a:xfrm>
          <a:solidFill>
            <a:srgbClr val="CCFF99"/>
          </a:solidFill>
        </p:spPr>
        <p:txBody>
          <a:bodyPr/>
          <a:lstStyle/>
          <a:p>
            <a:pPr eaLnBrk="1" hangingPunct="1"/>
            <a:r>
              <a:rPr lang="th-TH" b="1" smtClean="0">
                <a:latin typeface="Tahoma" pitchFamily="34" charset="0"/>
                <a:cs typeface="Tahoma" pitchFamily="34" charset="0"/>
              </a:rPr>
              <a:t>ขั้นตอนที่ 3</a:t>
            </a:r>
            <a:br>
              <a:rPr lang="th-TH" b="1" smtClean="0">
                <a:latin typeface="Tahoma" pitchFamily="34" charset="0"/>
                <a:cs typeface="Tahoma" pitchFamily="34" charset="0"/>
              </a:rPr>
            </a:br>
            <a:r>
              <a:rPr lang="th-TH" b="1" smtClean="0">
                <a:latin typeface="Tahoma" pitchFamily="34" charset="0"/>
                <a:cs typeface="Tahoma" pitchFamily="34" charset="0"/>
              </a:rPr>
              <a:t> การวางแผนการเรียนการสอน</a:t>
            </a:r>
            <a:endParaRPr lang="th-TH" sz="36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2439" y="2133600"/>
            <a:ext cx="8512175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th-TH" sz="3600" b="1" smtClean="0">
                <a:solidFill>
                  <a:srgbClr val="9900CC"/>
                </a:solidFill>
                <a:latin typeface="Tahoma" pitchFamily="34" charset="0"/>
                <a:cs typeface="Tahoma" pitchFamily="34" charset="0"/>
              </a:rPr>
              <a:t>คำถามสำคัญ</a:t>
            </a:r>
            <a:endParaRPr lang="th-TH" sz="4400" b="1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 eaLnBrk="1" hangingPunct="1">
              <a:buFont typeface="Wingdings" pitchFamily="2" charset="2"/>
              <a:buChar char="n"/>
            </a:pPr>
            <a:r>
              <a:rPr lang="th-TH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ความรู้และทักษะอะไรจะช่วยให้ผู้เรียน                    มีความสามารถตามเป้าหมายที่กำหนดไว้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r>
              <a:rPr lang="th-TH" sz="2800" b="1" smtClean="0">
                <a:latin typeface="Tahoma" pitchFamily="34" charset="0"/>
                <a:cs typeface="Tahoma" pitchFamily="34" charset="0"/>
              </a:rPr>
              <a:t>กิจกรรมอะไรจะช่วยพัฒนาผู้เรียนไปสู่          เป้าหมาย ที่กำหนด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r>
              <a:rPr lang="th-TH" sz="2800" b="1" smtClean="0">
                <a:solidFill>
                  <a:srgbClr val="660033"/>
                </a:solidFill>
                <a:latin typeface="Tahoma" pitchFamily="34" charset="0"/>
                <a:cs typeface="Tahoma" pitchFamily="34" charset="0"/>
              </a:rPr>
              <a:t>สื่อการสอนอะไรจึงจะเหมาะสมสำหรับกิจกรรมการเรียนรู้ข้างต้น</a:t>
            </a:r>
          </a:p>
          <a:p>
            <a:pPr marL="609600" indent="-609600" eaLnBrk="1" hangingPunct="1">
              <a:buFont typeface="Wingdings" pitchFamily="2" charset="2"/>
              <a:buChar char="n"/>
            </a:pPr>
            <a:r>
              <a:rPr lang="th-TH" sz="2800" b="1" smtClean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การออกแบบโดยรวมสอดคล้องและลงตัวหรือไม่</a:t>
            </a:r>
          </a:p>
        </p:txBody>
      </p:sp>
    </p:spTree>
    <p:extLst>
      <p:ext uri="{BB962C8B-B14F-4D97-AF65-F5344CB8AC3E}">
        <p14:creationId xmlns:p14="http://schemas.microsoft.com/office/powerpoint/2010/main" val="13027973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2264" y="0"/>
            <a:ext cx="8497887" cy="6572250"/>
            <a:chOff x="1797" y="5046"/>
            <a:chExt cx="8820" cy="5580"/>
          </a:xfrm>
        </p:grpSpPr>
        <p:sp>
          <p:nvSpPr>
            <p:cNvPr id="71685" name="Text Box 5"/>
            <p:cNvSpPr txBox="1">
              <a:spLocks noChangeArrowheads="1"/>
            </p:cNvSpPr>
            <p:nvPr/>
          </p:nvSpPr>
          <p:spPr bwMode="auto">
            <a:xfrm>
              <a:off x="3777" y="6846"/>
              <a:ext cx="3960" cy="90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r>
                <a:rPr lang="th-TH" sz="28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หลักฐาน                          ผลของการเรียนรู้</a:t>
              </a:r>
              <a:endParaRPr lang="th-TH"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686" name="Line 6"/>
            <p:cNvSpPr>
              <a:spLocks noChangeShapeType="1"/>
            </p:cNvSpPr>
            <p:nvPr/>
          </p:nvSpPr>
          <p:spPr bwMode="auto">
            <a:xfrm flipH="1">
              <a:off x="1977" y="6666"/>
              <a:ext cx="1800" cy="288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 sz="3600">
                <a:solidFill>
                  <a:srgbClr val="000000"/>
                </a:solidFill>
              </a:endParaRPr>
            </a:p>
          </p:txBody>
        </p:sp>
        <p:sp>
          <p:nvSpPr>
            <p:cNvPr id="71687" name="Text Box 7"/>
            <p:cNvSpPr txBox="1">
              <a:spLocks noChangeArrowheads="1"/>
            </p:cNvSpPr>
            <p:nvPr/>
          </p:nvSpPr>
          <p:spPr bwMode="auto">
            <a:xfrm>
              <a:off x="3597" y="7746"/>
              <a:ext cx="4140" cy="7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l"/>
              <a:r>
                <a:rPr lang="th-TH" sz="3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  <a:r>
                <a:rPr lang="th-TH" sz="20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      </a:t>
              </a:r>
              <a:r>
                <a:rPr lang="th-TH" sz="32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กิจกรรม</a:t>
              </a:r>
              <a:endParaRPr lang="th-TH" b="1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688" name="Text Box 8"/>
            <p:cNvSpPr txBox="1">
              <a:spLocks noChangeArrowheads="1"/>
            </p:cNvSpPr>
            <p:nvPr/>
          </p:nvSpPr>
          <p:spPr bwMode="auto">
            <a:xfrm>
              <a:off x="3285" y="8465"/>
              <a:ext cx="3912" cy="7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l"/>
              <a:r>
                <a:rPr lang="th-TH" sz="28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3      กิจกรรม</a:t>
              </a:r>
              <a:endPara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  <a:p>
              <a:pPr algn="l"/>
              <a:endParaRPr lang="th-TH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689" name="Text Box 9"/>
            <p:cNvSpPr txBox="1">
              <a:spLocks noChangeArrowheads="1"/>
            </p:cNvSpPr>
            <p:nvPr/>
          </p:nvSpPr>
          <p:spPr bwMode="auto">
            <a:xfrm>
              <a:off x="2958" y="9186"/>
              <a:ext cx="3699" cy="7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l"/>
              <a:r>
                <a:rPr lang="th-TH" sz="28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2       กิจกรรม</a:t>
              </a:r>
              <a:endPara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  <a:p>
              <a:pPr algn="l"/>
              <a:endParaRPr lang="th-TH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690" name="Text Box 10"/>
            <p:cNvSpPr txBox="1">
              <a:spLocks noChangeArrowheads="1"/>
            </p:cNvSpPr>
            <p:nvPr/>
          </p:nvSpPr>
          <p:spPr bwMode="auto">
            <a:xfrm>
              <a:off x="2697" y="9906"/>
              <a:ext cx="3420" cy="7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l"/>
              <a:r>
                <a:rPr lang="th-TH" sz="28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1      กิจกรรม</a:t>
              </a:r>
              <a:endParaRPr lang="en-US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  <a:p>
              <a:pPr algn="l"/>
              <a:endParaRPr lang="th-TH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691" name="AutoShape 11"/>
            <p:cNvSpPr>
              <a:spLocks noChangeArrowheads="1"/>
            </p:cNvSpPr>
            <p:nvPr/>
          </p:nvSpPr>
          <p:spPr bwMode="auto">
            <a:xfrm>
              <a:off x="4857" y="5118"/>
              <a:ext cx="3060" cy="126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99CC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th-TH" sz="24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เป้าหมายการเรียนรู้</a:t>
              </a:r>
            </a:p>
            <a:p>
              <a:endParaRPr lang="th-TH" sz="2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692" name="Line 12"/>
            <p:cNvSpPr>
              <a:spLocks noChangeShapeType="1"/>
            </p:cNvSpPr>
            <p:nvPr/>
          </p:nvSpPr>
          <p:spPr bwMode="auto">
            <a:xfrm>
              <a:off x="4857" y="5046"/>
              <a:ext cx="0" cy="18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 sz="3600">
                <a:solidFill>
                  <a:srgbClr val="000000"/>
                </a:solidFill>
              </a:endParaRPr>
            </a:p>
          </p:txBody>
        </p:sp>
        <p:sp>
          <p:nvSpPr>
            <p:cNvPr id="71693" name="AutoShape 13"/>
            <p:cNvSpPr>
              <a:spLocks noChangeArrowheads="1"/>
            </p:cNvSpPr>
            <p:nvPr/>
          </p:nvSpPr>
          <p:spPr bwMode="auto">
            <a:xfrm>
              <a:off x="4677" y="5118"/>
              <a:ext cx="360" cy="36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694" name="Line 14"/>
            <p:cNvSpPr>
              <a:spLocks noChangeShapeType="1"/>
            </p:cNvSpPr>
            <p:nvPr/>
          </p:nvSpPr>
          <p:spPr bwMode="auto">
            <a:xfrm flipV="1">
              <a:off x="6875" y="8105"/>
              <a:ext cx="1260" cy="234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 sz="3600">
                <a:solidFill>
                  <a:srgbClr val="000000"/>
                </a:solidFill>
              </a:endParaRPr>
            </a:p>
          </p:txBody>
        </p:sp>
        <p:sp>
          <p:nvSpPr>
            <p:cNvPr id="71695" name="Text Box 15"/>
            <p:cNvSpPr txBox="1">
              <a:spLocks noChangeArrowheads="1"/>
            </p:cNvSpPr>
            <p:nvPr/>
          </p:nvSpPr>
          <p:spPr bwMode="auto">
            <a:xfrm>
              <a:off x="1797" y="5226"/>
              <a:ext cx="1440" cy="19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l"/>
              <a:r>
                <a:rPr lang="th-TH" sz="20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 </a:t>
              </a:r>
              <a:endParaRPr lang="th-TH" sz="2800" b="1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696" name="Text Box 16"/>
            <p:cNvSpPr txBox="1">
              <a:spLocks noChangeArrowheads="1"/>
            </p:cNvSpPr>
            <p:nvPr/>
          </p:nvSpPr>
          <p:spPr bwMode="auto">
            <a:xfrm>
              <a:off x="8277" y="9006"/>
              <a:ext cx="2340" cy="14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l"/>
              <a:r>
                <a:rPr lang="th-TH" sz="2000" b="1">
                  <a:solidFill>
                    <a:srgbClr val="000099"/>
                  </a:solidFill>
                  <a:latin typeface="Tahoma" pitchFamily="34" charset="0"/>
                  <a:cs typeface="Tahoma" pitchFamily="34" charset="0"/>
                </a:rPr>
                <a:t> </a:t>
              </a:r>
              <a:endParaRPr lang="th-TH" sz="2800" b="1">
                <a:solidFill>
                  <a:srgbClr val="000099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1683" name="Text Box 15"/>
          <p:cNvSpPr txBox="1">
            <a:spLocks noChangeArrowheads="1"/>
          </p:cNvSpPr>
          <p:nvPr/>
        </p:nvSpPr>
        <p:spPr bwMode="auto">
          <a:xfrm>
            <a:off x="179388" y="548682"/>
            <a:ext cx="1727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th-TH" sz="20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จากเป้าหมายและหลักฐาน  คิดย้อนกลับ        สู่จุดเริ่มต้นของกิจกรรม</a:t>
            </a:r>
          </a:p>
        </p:txBody>
      </p:sp>
      <p:sp>
        <p:nvSpPr>
          <p:cNvPr id="71684" name="Text Box 16"/>
          <p:cNvSpPr txBox="1">
            <a:spLocks noChangeArrowheads="1"/>
          </p:cNvSpPr>
          <p:nvPr/>
        </p:nvSpPr>
        <p:spPr bwMode="auto">
          <a:xfrm>
            <a:off x="6624885" y="4581128"/>
            <a:ext cx="29876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th-TH" sz="2400" b="1" dirty="0">
                <a:solidFill>
                  <a:srgbClr val="9900FF"/>
                </a:solidFill>
                <a:cs typeface="Tahoma" pitchFamily="34" charset="0"/>
              </a:rPr>
              <a:t>จากกิจกรรม                 ทีละขั้นบันได                   สู่หลักฐานและ</a:t>
            </a:r>
            <a:r>
              <a:rPr lang="th-TH" sz="2400" b="1" dirty="0" smtClean="0">
                <a:solidFill>
                  <a:srgbClr val="9900FF"/>
                </a:solidFill>
                <a:cs typeface="Tahoma" pitchFamily="34" charset="0"/>
              </a:rPr>
              <a:t>เป้าหมาย</a:t>
            </a:r>
            <a:br>
              <a:rPr lang="th-TH" sz="2400" b="1" dirty="0" smtClean="0">
                <a:solidFill>
                  <a:srgbClr val="9900FF"/>
                </a:solidFill>
                <a:cs typeface="Tahoma" pitchFamily="34" charset="0"/>
              </a:rPr>
            </a:br>
            <a:r>
              <a:rPr lang="th-TH" sz="2400" b="1" dirty="0" smtClean="0">
                <a:solidFill>
                  <a:srgbClr val="9900FF"/>
                </a:solidFill>
                <a:cs typeface="Tahoma" pitchFamily="34" charset="0"/>
              </a:rPr>
              <a:t>การ</a:t>
            </a:r>
            <a:r>
              <a:rPr lang="th-TH" sz="2400" b="1" dirty="0">
                <a:solidFill>
                  <a:srgbClr val="9900FF"/>
                </a:solidFill>
                <a:cs typeface="Tahoma" pitchFamily="34" charset="0"/>
              </a:rPr>
              <a:t>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203306571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323528" y="1955656"/>
            <a:ext cx="8208912" cy="104129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th-TH" sz="44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ประเด็นการนิเทศ การจัดทำหน่วยการเรียนรู้</a:t>
            </a:r>
            <a:endParaRPr lang="th-TH" sz="44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68564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755577" y="1163568"/>
            <a:ext cx="7632848" cy="3921616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400" b="1" dirty="0" smtClean="0"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4400" b="1" dirty="0">
                <a:latin typeface="AngsanaUPC" pitchFamily="18" charset="-34"/>
                <a:cs typeface="AngsanaUPC" pitchFamily="18" charset="-34"/>
              </a:rPr>
              <a:t>ชื่อหน่วยการเรียนรู้    </a:t>
            </a:r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4400" b="1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              จะต้อง</a:t>
            </a:r>
            <a:r>
              <a:rPr lang="th-TH" sz="4400" b="1" dirty="0">
                <a:latin typeface="AngsanaUPC" pitchFamily="18" charset="-34"/>
                <a:cs typeface="AngsanaUPC" pitchFamily="18" charset="-34"/>
              </a:rPr>
              <a:t>สะท้อนให้เห็นสาระสำคัญของหน่วยการเรียนรู้  น่าสนใจ   เหมาะสมกับวัย   </a:t>
            </a:r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4400" b="1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มี</a:t>
            </a:r>
            <a:r>
              <a:rPr lang="th-TH" sz="4400" b="1" dirty="0">
                <a:latin typeface="AngsanaUPC" pitchFamily="18" charset="-34"/>
                <a:cs typeface="AngsanaUPC" pitchFamily="18" charset="-34"/>
              </a:rPr>
              <a:t>ความหมายและสอดคล้องกับชีวิตจริงของผู้เรียน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173148461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16632"/>
            <a:ext cx="921067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8678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/>
          <p:cNvSpPr/>
          <p:nvPr/>
        </p:nvSpPr>
        <p:spPr>
          <a:xfrm>
            <a:off x="0" y="1817531"/>
            <a:ext cx="9000000" cy="1323439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1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  <a:cs typeface="DilleniaUPC"/>
              </a:rPr>
              <a:t>	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th-TH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เชื่อมโยงมาตรฐานการเรียนรู้ / ตัวชี้วัด 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สมรรถนะสำคัญของผู้เรียน /คุณลักษณะอันพึงประสงค์</a:t>
            </a:r>
          </a:p>
        </p:txBody>
      </p:sp>
    </p:spTree>
    <p:extLst>
      <p:ext uri="{BB962C8B-B14F-4D97-AF65-F5344CB8AC3E}">
        <p14:creationId xmlns:p14="http://schemas.microsoft.com/office/powerpoint/2010/main" val="239990724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th-TH" sz="5400" b="1" dirty="0" smtClean="0">
                <a:effectLst/>
              </a:rPr>
              <a:t>ความสำคัญของโครงสร้างรายวิชา</a:t>
            </a:r>
            <a:endParaRPr lang="th-TH" sz="5400" b="1" dirty="0">
              <a:effectLst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65087" indent="0" algn="ctr">
              <a:buNone/>
            </a:pPr>
            <a:r>
              <a:rPr lang="th-TH" sz="4400" b="1" dirty="0">
                <a:latin typeface="AngsanaUPC" pitchFamily="18" charset="-34"/>
                <a:cs typeface="AngsanaUPC" pitchFamily="18" charset="-34"/>
              </a:rPr>
              <a:t>การจัดทำโครงสร้างรายวิชาจะช่วยให้</a:t>
            </a:r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ครูผู้สอน</a:t>
            </a:r>
            <a:br>
              <a:rPr lang="th-TH" sz="4400" b="1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เห็น</a:t>
            </a:r>
            <a:r>
              <a:rPr lang="th-TH" sz="4400" b="1" dirty="0">
                <a:latin typeface="AngsanaUPC" pitchFamily="18" charset="-34"/>
                <a:cs typeface="AngsanaUPC" pitchFamily="18" charset="-34"/>
              </a:rPr>
              <a:t>ความสอดคล้องเชื่อมโยงของลำดับการ</a:t>
            </a:r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เรียนรู้</a:t>
            </a:r>
            <a:br>
              <a:rPr lang="th-TH" sz="4400" b="1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ของ</a:t>
            </a:r>
            <a:r>
              <a:rPr lang="th-TH" sz="4400" b="1" dirty="0">
                <a:latin typeface="AngsanaUPC" pitchFamily="18" charset="-34"/>
                <a:cs typeface="AngsanaUPC" pitchFamily="18" charset="-34"/>
              </a:rPr>
              <a:t>รายวิชาหนึ่ง ๆ  ว่าครูจะสอนอะไร  ใช้เวลาสอนเรื่องนั้นเท่าไร  และจัดเรียงลำดับสาระการ</a:t>
            </a:r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เรียนรู้</a:t>
            </a:r>
            <a:br>
              <a:rPr lang="th-TH" sz="4400" b="1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ต่างๆอย่างไร  </a:t>
            </a:r>
            <a:r>
              <a:rPr lang="th-TH" sz="4400" b="1" dirty="0">
                <a:latin typeface="AngsanaUPC" pitchFamily="18" charset="-34"/>
                <a:cs typeface="AngsanaUPC" pitchFamily="18" charset="-34"/>
              </a:rPr>
              <a:t>ทำให้มองเห็นภาพรวมของ</a:t>
            </a:r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รายวิชา</a:t>
            </a:r>
            <a:br>
              <a:rPr lang="th-TH" sz="4400" b="1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อย่าง</a:t>
            </a:r>
            <a:r>
              <a:rPr lang="th-TH" sz="4400" b="1" dirty="0">
                <a:latin typeface="AngsanaUPC" pitchFamily="18" charset="-34"/>
                <a:cs typeface="AngsanaUPC" pitchFamily="18" charset="-34"/>
              </a:rPr>
              <a:t>ชัดเจน</a:t>
            </a:r>
            <a:endParaRPr lang="en-US" sz="4400" b="1" dirty="0">
              <a:latin typeface="AngsanaUPC" pitchFamily="18" charset="-34"/>
              <a:cs typeface="AngsanaUPC" pitchFamily="18" charset="-34"/>
            </a:endParaRPr>
          </a:p>
          <a:p>
            <a:pPr marL="65087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726750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897689"/>
            <a:ext cx="6516216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rebuchet MS"/>
                <a:cs typeface="DSU_Dusit" pitchFamily="34" charset="-34"/>
              </a:rPr>
              <a:t>สมรรถนะสำคัญ ๕ ประการ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2143118"/>
            <a:ext cx="5400000" cy="646331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DSU_Dusit" pitchFamily="34" charset="-34"/>
              </a:rPr>
              <a:t>    </a:t>
            </a:r>
            <a:r>
              <a:rPr lang="th-TH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DSU_Dusit" pitchFamily="34" charset="-34"/>
              </a:rPr>
              <a:t>ความสามารถ</a:t>
            </a: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DSU_Dusit" pitchFamily="34" charset="-34"/>
              </a:rPr>
              <a:t>ในการคิด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357290" y="3071812"/>
            <a:ext cx="5400000" cy="58477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DSU_Dusit" pitchFamily="34" charset="-34"/>
              </a:rPr>
              <a:t>ความสามารถในการแก้ปัญหา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000232" y="4000504"/>
            <a:ext cx="5400000" cy="52322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DSU_Dusit" pitchFamily="34" charset="-34"/>
              </a:rPr>
              <a:t>ความสามารถในการใช้ทักษะชีวิต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643174" y="5000636"/>
            <a:ext cx="5400000" cy="52322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DSU_Dusit" pitchFamily="34" charset="-34"/>
              </a:rPr>
              <a:t>ความสามารถในการใช้เทคโนโลยี</a:t>
            </a:r>
          </a:p>
        </p:txBody>
      </p:sp>
      <p:sp>
        <p:nvSpPr>
          <p:cNvPr id="10" name="สี่เหลี่ยมผืนผ้า 4"/>
          <p:cNvSpPr/>
          <p:nvPr/>
        </p:nvSpPr>
        <p:spPr>
          <a:xfrm>
            <a:off x="3214678" y="6000770"/>
            <a:ext cx="5400000" cy="58477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DSU_Dusit" pitchFamily="34" charset="-34"/>
              </a:rPr>
              <a:t>ความสามารถในการสื่อสาร</a:t>
            </a:r>
          </a:p>
        </p:txBody>
      </p:sp>
      <p:sp>
        <p:nvSpPr>
          <p:cNvPr id="11" name="8-Point Star 10"/>
          <p:cNvSpPr/>
          <p:nvPr/>
        </p:nvSpPr>
        <p:spPr>
          <a:xfrm>
            <a:off x="357158" y="2143116"/>
            <a:ext cx="785818" cy="642942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1</a:t>
            </a:r>
            <a:endParaRPr lang="th-TH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2" name="8-Point Star 11"/>
          <p:cNvSpPr/>
          <p:nvPr/>
        </p:nvSpPr>
        <p:spPr>
          <a:xfrm>
            <a:off x="1000101" y="3071810"/>
            <a:ext cx="785818" cy="642942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endParaRPr lang="th-TH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3" name="8-Point Star 12"/>
          <p:cNvSpPr/>
          <p:nvPr/>
        </p:nvSpPr>
        <p:spPr>
          <a:xfrm>
            <a:off x="1643042" y="4000504"/>
            <a:ext cx="785818" cy="642942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3</a:t>
            </a:r>
            <a:endParaRPr lang="th-TH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4" name="8-Point Star 13"/>
          <p:cNvSpPr/>
          <p:nvPr/>
        </p:nvSpPr>
        <p:spPr>
          <a:xfrm>
            <a:off x="2285985" y="5000636"/>
            <a:ext cx="785818" cy="642942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rPr>
              <a:t>4</a:t>
            </a:r>
            <a:endParaRPr lang="th-TH" dirty="0">
              <a:ln>
                <a:solidFill>
                  <a:srgbClr val="0033CC"/>
                </a:solidFill>
              </a:ln>
              <a:solidFill>
                <a:srgbClr val="0033CC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2928926" y="6000768"/>
            <a:ext cx="785818" cy="642942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rPr>
              <a:t>5</a:t>
            </a:r>
            <a:endParaRPr lang="th-TH" dirty="0">
              <a:ln>
                <a:solidFill>
                  <a:srgbClr val="0033CC"/>
                </a:solidFill>
              </a:ln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8563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70616" y="404664"/>
            <a:ext cx="876588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cap="all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คุณลักษณะอันพึงประสงค์ 8 ประการ</a:t>
            </a:r>
            <a:endParaRPr lang="th-TH" dirty="0">
              <a:ln w="90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644" y="1700810"/>
            <a:ext cx="3636000" cy="132343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รักชาติ </a:t>
            </a:r>
            <a:r>
              <a:rPr lang="th-TH" sz="40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ศาสน์</a:t>
            </a:r>
            <a:br>
              <a:rPr lang="th-TH" sz="40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</a:br>
            <a:r>
              <a:rPr lang="th-TH" sz="40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 </a:t>
            </a:r>
            <a:r>
              <a:rPr lang="th-TH" sz="4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กษัตริย์</a:t>
            </a:r>
            <a:endParaRPr lang="th-TH" dirty="0">
              <a:solidFill>
                <a:prstClr val="black"/>
              </a:solidFill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576" y="3247718"/>
            <a:ext cx="3600000" cy="70788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4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ซื่อสัตย์สุจริต</a:t>
            </a:r>
            <a:endParaRPr lang="th-TH" dirty="0">
              <a:solidFill>
                <a:prstClr val="black"/>
              </a:solidFill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7584" y="4500570"/>
            <a:ext cx="3600000" cy="70788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4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มีวินัย</a:t>
            </a:r>
            <a:endParaRPr lang="th-TH" dirty="0">
              <a:solidFill>
                <a:prstClr val="black"/>
              </a:solidFill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5576" y="5707862"/>
            <a:ext cx="3600000" cy="70788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4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ใฝ่เรียนรู้</a:t>
            </a:r>
            <a:endParaRPr lang="th-TH" dirty="0">
              <a:solidFill>
                <a:prstClr val="black"/>
              </a:solidFill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528" y="1700808"/>
            <a:ext cx="3600000" cy="70788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อยู่อย่างพอเพียง</a:t>
            </a:r>
            <a:endParaRPr lang="th-TH" dirty="0">
              <a:solidFill>
                <a:prstClr val="black"/>
              </a:solidFill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72528" y="2708922"/>
            <a:ext cx="3600000" cy="132343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มุ่งมั่นใน</a:t>
            </a:r>
            <a:r>
              <a:rPr lang="th-TH" sz="40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การ</a:t>
            </a:r>
            <a:br>
              <a:rPr lang="th-TH" sz="40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</a:br>
            <a:r>
              <a:rPr lang="th-TH" sz="4000" b="1" cap="all" dirty="0" smtClean="0">
                <a:ln w="900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ทำงาน</a:t>
            </a:r>
            <a:endParaRPr lang="th-TH" dirty="0">
              <a:solidFill>
                <a:prstClr val="black"/>
              </a:solidFill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72528" y="4466120"/>
            <a:ext cx="3600000" cy="70788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รักความเป็นไทย</a:t>
            </a:r>
            <a:endParaRPr lang="th-TH" dirty="0">
              <a:solidFill>
                <a:prstClr val="black"/>
              </a:solidFill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6486" y="5704664"/>
            <a:ext cx="3600000" cy="70788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cap="all" dirty="0">
                <a:ln w="9000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มีจิตสาธารณะ</a:t>
            </a:r>
            <a:endParaRPr lang="th-TH" dirty="0">
              <a:solidFill>
                <a:prstClr val="black"/>
              </a:solidFill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30" name="8-Point Star 29"/>
          <p:cNvSpPr/>
          <p:nvPr/>
        </p:nvSpPr>
        <p:spPr>
          <a:xfrm>
            <a:off x="35497" y="1844824"/>
            <a:ext cx="785818" cy="642942"/>
          </a:xfrm>
          <a:prstGeom prst="star8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th-TH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8-Point Star 32"/>
          <p:cNvSpPr/>
          <p:nvPr/>
        </p:nvSpPr>
        <p:spPr>
          <a:xfrm>
            <a:off x="35497" y="3286124"/>
            <a:ext cx="785818" cy="642942"/>
          </a:xfrm>
          <a:prstGeom prst="star8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th-TH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8-Point Star 33"/>
          <p:cNvSpPr/>
          <p:nvPr/>
        </p:nvSpPr>
        <p:spPr>
          <a:xfrm>
            <a:off x="35497" y="4527866"/>
            <a:ext cx="785818" cy="642942"/>
          </a:xfrm>
          <a:prstGeom prst="star8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th-TH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8-Point Star 34"/>
          <p:cNvSpPr/>
          <p:nvPr/>
        </p:nvSpPr>
        <p:spPr>
          <a:xfrm>
            <a:off x="35497" y="5715016"/>
            <a:ext cx="785818" cy="642942"/>
          </a:xfrm>
          <a:prstGeom prst="star8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th-TH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8-Point Star 35"/>
          <p:cNvSpPr/>
          <p:nvPr/>
        </p:nvSpPr>
        <p:spPr>
          <a:xfrm>
            <a:off x="4283968" y="1700808"/>
            <a:ext cx="785818" cy="642942"/>
          </a:xfrm>
          <a:prstGeom prst="star8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th-TH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8-Point Star 36"/>
          <p:cNvSpPr/>
          <p:nvPr/>
        </p:nvSpPr>
        <p:spPr>
          <a:xfrm>
            <a:off x="4283968" y="2852936"/>
            <a:ext cx="785818" cy="642942"/>
          </a:xfrm>
          <a:prstGeom prst="star8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th-TH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8-Point Star 37"/>
          <p:cNvSpPr/>
          <p:nvPr/>
        </p:nvSpPr>
        <p:spPr>
          <a:xfrm>
            <a:off x="4362246" y="4437112"/>
            <a:ext cx="785818" cy="642942"/>
          </a:xfrm>
          <a:prstGeom prst="star8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th-TH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8-Point Star 38"/>
          <p:cNvSpPr/>
          <p:nvPr/>
        </p:nvSpPr>
        <p:spPr>
          <a:xfrm>
            <a:off x="4355977" y="5718214"/>
            <a:ext cx="785818" cy="642942"/>
          </a:xfrm>
          <a:prstGeom prst="star8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th-TH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55819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1639378"/>
            <a:ext cx="9144000" cy="2646878"/>
          </a:xfrm>
          <a:prstGeom prst="rect">
            <a:avLst/>
          </a:prstGeom>
          <a:solidFill>
            <a:schemeClr val="tx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600" b="1" dirty="0">
                <a:ln w="1905"/>
                <a:solidFill>
                  <a:prstClr val="black"/>
                </a:solidFill>
                <a:effectLst>
                  <a:glow rad="228600">
                    <a:srgbClr val="005BD3">
                      <a:satMod val="175000"/>
                      <a:alpha val="40000"/>
                    </a:srgbClr>
                  </a:glow>
                </a:effectLst>
                <a:latin typeface="Century Gothic"/>
                <a:cs typeface="DilleniaUPC"/>
              </a:rPr>
              <a:t>ครูควรทำอย่างไร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238140580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เมฆ 69"/>
          <p:cNvSpPr/>
          <p:nvPr/>
        </p:nvSpPr>
        <p:spPr>
          <a:xfrm>
            <a:off x="1324776" y="4103474"/>
            <a:ext cx="2571768" cy="1071570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นำไปสู่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14290"/>
            <a:ext cx="9144000" cy="1107996"/>
          </a:xfrm>
          <a:prstGeom prst="rect">
            <a:avLst/>
          </a:prstGeom>
          <a:solidFill>
            <a:srgbClr val="3CFCFC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D2D2D2">
                    <a:lumMod val="1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DilleniaUPC"/>
              </a:rPr>
              <a:t>หลักการ แนวคิด ในการจัดการเรียนรู้</a:t>
            </a: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642939" y="1643065"/>
            <a:ext cx="4071937" cy="207168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มาตรฐานการเรียนรู้/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ตัวชี้วัด</a:t>
            </a: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285750" y="5429252"/>
            <a:ext cx="2286000" cy="107156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สมรรถนะสำคัญ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ของผู้เรียน</a:t>
            </a: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2571751" y="5429252"/>
            <a:ext cx="2214563" cy="107156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คุณลักษณะ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อันพึงประสงค์</a:t>
            </a:r>
          </a:p>
        </p:txBody>
      </p:sp>
      <p:sp>
        <p:nvSpPr>
          <p:cNvPr id="40" name="คำบรรยายภาพแบบเส้น 2 (เส้นขอบและแถบเน้น) 39"/>
          <p:cNvSpPr/>
          <p:nvPr/>
        </p:nvSpPr>
        <p:spPr>
          <a:xfrm>
            <a:off x="5929322" y="3071810"/>
            <a:ext cx="2857520" cy="107157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1683"/>
              <a:gd name="adj6" fmla="val -9886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ผู้เรียนรู้อะไร</a:t>
            </a:r>
          </a:p>
        </p:txBody>
      </p:sp>
      <p:sp>
        <p:nvSpPr>
          <p:cNvPr id="52" name="ลูกศรขวาท้ายขีด 51"/>
          <p:cNvSpPr/>
          <p:nvPr/>
        </p:nvSpPr>
        <p:spPr>
          <a:xfrm>
            <a:off x="4786313" y="2428875"/>
            <a:ext cx="785812" cy="571500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cxnSp>
        <p:nvCxnSpPr>
          <p:cNvPr id="56" name="ตัวเชื่อมต่อตรง 55"/>
          <p:cNvCxnSpPr/>
          <p:nvPr/>
        </p:nvCxnSpPr>
        <p:spPr>
          <a:xfrm rot="5400000">
            <a:off x="1053307" y="3947320"/>
            <a:ext cx="1714500" cy="1249363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ตัวเชื่อมต่อตรง 62"/>
          <p:cNvCxnSpPr/>
          <p:nvPr/>
        </p:nvCxnSpPr>
        <p:spPr>
          <a:xfrm rot="16200000" flipH="1">
            <a:off x="2291558" y="4010820"/>
            <a:ext cx="1690687" cy="1146175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คำบรรยายภาพแบบเส้น 2 (เส้นขอบและแถบเน้น) 71"/>
          <p:cNvSpPr/>
          <p:nvPr/>
        </p:nvSpPr>
        <p:spPr>
          <a:xfrm>
            <a:off x="5857884" y="4572008"/>
            <a:ext cx="2928958" cy="107157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1683"/>
              <a:gd name="adj6" fmla="val -9886"/>
            </a:avLst>
          </a:prstGeom>
          <a:solidFill>
            <a:srgbClr val="0070C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ผู้เรียนทำอะไรได้</a:t>
            </a:r>
          </a:p>
        </p:txBody>
      </p:sp>
    </p:spTree>
    <p:extLst>
      <p:ext uri="{BB962C8B-B14F-4D97-AF65-F5344CB8AC3E}">
        <p14:creationId xmlns:p14="http://schemas.microsoft.com/office/powerpoint/2010/main" val="107952429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5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357159" y="1714488"/>
            <a:ext cx="191591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entury Gothic"/>
                <a:cs typeface="DilleniaUPC"/>
              </a:rPr>
              <a:t>กลุ่มสาระการเรียนรู้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7160" y="2357430"/>
            <a:ext cx="7633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/>
                <a:cs typeface="DilleniaUPC"/>
              </a:rPr>
              <a:t>สาระที่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7158" y="2977218"/>
            <a:ext cx="121444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n w="18000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Century Gothic"/>
                <a:cs typeface="DilleniaUPC"/>
              </a:rPr>
              <a:t>มาตรฐาน</a:t>
            </a: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285720" y="178819"/>
            <a:ext cx="8572560" cy="1464231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การจัดการเรียนรู้ตามมาตรฐานการเรียนรู้และตัวชี้วัด</a:t>
            </a:r>
            <a:endParaRPr lang="th-TH" sz="3600" b="1" dirty="0">
              <a:ln w="18415" cmpd="sng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(วิเคราะห์รายมาตรฐานการเรียนรู้และตัวชี้วัด)</a:t>
            </a:r>
          </a:p>
        </p:txBody>
      </p:sp>
      <p:graphicFrame>
        <p:nvGraphicFramePr>
          <p:cNvPr id="12" name="ตัวยึดเนื้อหา 11"/>
          <p:cNvGraphicFramePr>
            <a:graphicFrameLocks noGrp="1"/>
          </p:cNvGraphicFramePr>
          <p:nvPr>
            <p:ph idx="1"/>
          </p:nvPr>
        </p:nvGraphicFramePr>
        <p:xfrm>
          <a:off x="500034" y="3714752"/>
          <a:ext cx="8229600" cy="31394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</a:rPr>
                        <a:t>ตัวชี้วัด</a:t>
                      </a:r>
                      <a:endParaRPr lang="th-TH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</a:rPr>
                        <a:t>ผู้เรียนรู้อะไร/</a:t>
                      </a:r>
                    </a:p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</a:rPr>
                        <a:t>ทำอะไรได้</a:t>
                      </a:r>
                      <a:endParaRPr lang="th-TH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</a:rPr>
                        <a:t>นำไปสู่</a:t>
                      </a:r>
                      <a:endParaRPr lang="th-TH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สมรรถนะสำคัญ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ของผู้เรียน</a:t>
                      </a:r>
                      <a:endParaRPr lang="th-TH" sz="28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คุณลักษณะอันพึงประสงค์</a:t>
                      </a:r>
                      <a:endParaRPr lang="th-TH" sz="28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endParaRPr lang="th-TH" sz="3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ผู้เรียนรู้อะไร</a:t>
                      </a:r>
                    </a:p>
                    <a:p>
                      <a:endParaRPr lang="th-TH" sz="3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th-TH" sz="32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ผู้เรียนทำอะไรได้</a:t>
                      </a:r>
                      <a:endParaRPr lang="th-TH" sz="3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32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800" b="1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56265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785919" y="-24"/>
            <a:ext cx="571504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rgbClr val="FF388C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DilleniaUPC"/>
              </a:rPr>
              <a:t>ตัวอย่างการวิเคราะห์มาตรฐานการเรียนรู้/ตัวชี้วัด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7158" y="642918"/>
            <a:ext cx="28575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entury Gothic"/>
                <a:cs typeface="DilleniaUPC"/>
              </a:rPr>
              <a:t>กลุ่มสาระการเรียนรู้ภาษาไทย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7158" y="1255987"/>
            <a:ext cx="176522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/>
                <a:cs typeface="DilleniaUPC"/>
              </a:rPr>
              <a:t>สาระที่ </a:t>
            </a:r>
            <a:r>
              <a:rPr lang="en-US" b="1" dirty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1</a:t>
            </a:r>
            <a:r>
              <a:rPr lang="en-US" b="1" dirty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/>
              </a:rPr>
              <a:t> </a:t>
            </a:r>
            <a:r>
              <a:rPr lang="th-TH" b="1" dirty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/>
                <a:cs typeface="DilleniaUPC"/>
              </a:rPr>
              <a:t>การอ่าน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214546" y="1285860"/>
            <a:ext cx="20002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n w="18000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Century Gothic"/>
                <a:cs typeface="DilleniaUPC"/>
              </a:rPr>
              <a:t>มาตรฐาน</a:t>
            </a:r>
            <a:r>
              <a:rPr lang="th-TH" b="1" dirty="0">
                <a:ln w="18000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2005_iannnnnAMD" pitchFamily="2" charset="0"/>
                <a:cs typeface="DilleniaUPC"/>
              </a:rPr>
              <a:t> ท </a:t>
            </a:r>
            <a:r>
              <a:rPr lang="en-US" b="1" dirty="0">
                <a:ln w="18000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1.1</a:t>
            </a:r>
            <a:r>
              <a:rPr lang="th-TH" b="1" dirty="0">
                <a:ln w="18000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286280" y="785796"/>
            <a:ext cx="4786314" cy="138499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n w="18000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Century Gothic"/>
                <a:cs typeface="DilleniaUPC"/>
              </a:rPr>
              <a:t>ใช้กระบวนการอ่านสร้างความรู้และความคิด เพื่อนำไปใช้ตัดสินใจ แก้ปัญหาในการดำเนินชีวิตและมีนิสัยรักการอ่าน</a:t>
            </a:r>
          </a:p>
        </p:txBody>
      </p:sp>
      <p:graphicFrame>
        <p:nvGraphicFramePr>
          <p:cNvPr id="15" name="ตัวยึดเนื้อหา 7"/>
          <p:cNvGraphicFramePr>
            <a:graphicFrameLocks noGrp="1"/>
          </p:cNvGraphicFramePr>
          <p:nvPr>
            <p:ph idx="1"/>
          </p:nvPr>
        </p:nvGraphicFramePr>
        <p:xfrm>
          <a:off x="-2" y="2214556"/>
          <a:ext cx="9144004" cy="4644317"/>
        </p:xfrm>
        <a:graphic>
          <a:graphicData uri="http://schemas.openxmlformats.org/drawingml/2006/table">
            <a:tbl>
              <a:tblPr firstRow="1" firstCol="1" lastCol="1" bandRow="1" bandCol="1">
                <a:tableStyleId>{912C8C85-51F0-491E-9774-3900AFEF0FD7}</a:tableStyleId>
              </a:tblPr>
              <a:tblGrid>
                <a:gridCol w="2286001"/>
                <a:gridCol w="2214563"/>
                <a:gridCol w="2286016"/>
                <a:gridCol w="2357424"/>
              </a:tblGrid>
              <a:tr h="532665">
                <a:tc rowSpan="2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ตัวชี้วัด</a:t>
                      </a:r>
                      <a:endParaRPr lang="th-TH" sz="3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ผู้เรียนรู้อะไร/</a:t>
                      </a:r>
                    </a:p>
                    <a:p>
                      <a:pPr algn="ctr"/>
                      <a:r>
                        <a:rPr lang="th-TH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ทำอะไรได้</a:t>
                      </a:r>
                      <a:endParaRPr lang="th-TH" sz="3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นำไปสู่</a:t>
                      </a:r>
                      <a:endParaRPr lang="th-TH" sz="3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3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8923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0033CC"/>
                          </a:solidFill>
                        </a:rPr>
                        <a:t>สมรรถนะสำคัญ</a:t>
                      </a:r>
                    </a:p>
                    <a:p>
                      <a:pPr algn="ctr"/>
                      <a:r>
                        <a:rPr lang="th-TH" sz="3600" dirty="0" smtClean="0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0033CC"/>
                          </a:solidFill>
                        </a:rPr>
                        <a:t>ของผู้เรียน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 smtClean="0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0033CC"/>
                          </a:solidFill>
                        </a:rPr>
                        <a:t>คุณลักษณะ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 smtClean="0">
                          <a:ln>
                            <a:solidFill>
                              <a:srgbClr val="0033CC"/>
                            </a:solidFill>
                          </a:ln>
                          <a:solidFill>
                            <a:srgbClr val="0033CC"/>
                          </a:solidFill>
                        </a:rPr>
                        <a:t>อันพึงประสงค์</a:t>
                      </a:r>
                      <a:endParaRPr lang="th-TH" sz="3600" b="0" dirty="0" smtClean="0">
                        <a:ln>
                          <a:solidFill>
                            <a:srgbClr val="0033CC"/>
                          </a:solidFill>
                        </a:ln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517">
                <a:tc>
                  <a:txBody>
                    <a:bodyPr/>
                    <a:lstStyle/>
                    <a:p>
                      <a:pPr algn="ctr"/>
                      <a:endParaRPr lang="th-TH" sz="3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24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th-TH" sz="24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th-TH" sz="24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th-TH" sz="24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th-TH" sz="24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th-TH" sz="24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6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h-TH" sz="36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th-TH" sz="3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4179889"/>
            <a:ext cx="22860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2005_iannnnnBMX" pitchFamily="2" charset="0"/>
              </a:rPr>
              <a:t>9.</a:t>
            </a:r>
            <a:r>
              <a:rPr lang="th-TH" b="1" dirty="0">
                <a:solidFill>
                  <a:prstClr val="black"/>
                </a:solidFill>
                <a:latin typeface="2005_iannnnnBMX" pitchFamily="2" charset="0"/>
                <a:cs typeface="DilleniaUPC"/>
              </a:rPr>
              <a:t>ตีความและประเมินคุณค่าแนวคิดที่ได้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2005_iannnnnBMX" pitchFamily="2" charset="0"/>
                <a:cs typeface="DilleniaUPC"/>
              </a:rPr>
              <a:t>จากงานเขียนอย่างหลากหลายเพื่อ นำไปใช้แก้ปัญหาในชีวิต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86001" y="4119565"/>
            <a:ext cx="2214563" cy="2738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>
                <a:solidFill>
                  <a:srgbClr val="FF0000"/>
                </a:solidFill>
                <a:latin typeface="Century Gothic" pitchFamily="34" charset="0"/>
                <a:cs typeface="DilleniaUPC" pitchFamily="18" charset="-34"/>
              </a:rPr>
              <a:t>ผู้เรียนรู้อะไร</a:t>
            </a:r>
          </a:p>
          <a:p>
            <a:pPr eaLnBrk="1" hangingPunct="1"/>
            <a:r>
              <a:rPr lang="th-TH" b="1">
                <a:solidFill>
                  <a:prstClr val="black"/>
                </a:solidFill>
                <a:latin typeface="Century Gothic" pitchFamily="34" charset="0"/>
                <a:cs typeface="DilleniaUPC" pitchFamily="18" charset="-34"/>
              </a:rPr>
              <a:t>การอ่านตีความและ</a:t>
            </a:r>
          </a:p>
          <a:p>
            <a:pPr eaLnBrk="1" hangingPunct="1"/>
            <a:r>
              <a:rPr lang="th-TH" b="1">
                <a:solidFill>
                  <a:prstClr val="black"/>
                </a:solidFill>
                <a:latin typeface="Century Gothic" pitchFamily="34" charset="0"/>
                <a:cs typeface="DilleniaUPC" pitchFamily="18" charset="-34"/>
              </a:rPr>
              <a:t>การประเมินค่าแนวคิด</a:t>
            </a:r>
          </a:p>
          <a:p>
            <a:pPr eaLnBrk="1" hangingPunct="1"/>
            <a:r>
              <a:rPr lang="th-TH" b="1">
                <a:solidFill>
                  <a:prstClr val="black"/>
                </a:solidFill>
                <a:latin typeface="Century Gothic" pitchFamily="34" charset="0"/>
                <a:cs typeface="DilleniaUPC" pitchFamily="18" charset="-34"/>
              </a:rPr>
              <a:t>ที่ได้จากงานเขียนอย่างหลากหลายทั้งด้านการใช้ภาษา วิธีการเขียน</a:t>
            </a:r>
          </a:p>
        </p:txBody>
      </p:sp>
    </p:spTree>
    <p:extLst>
      <p:ext uri="{BB962C8B-B14F-4D97-AF65-F5344CB8AC3E}">
        <p14:creationId xmlns:p14="http://schemas.microsoft.com/office/powerpoint/2010/main" val="292149160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7"/>
          <p:cNvGraphicFramePr>
            <a:graphicFrameLocks/>
          </p:cNvGraphicFramePr>
          <p:nvPr/>
        </p:nvGraphicFramePr>
        <p:xfrm>
          <a:off x="-4" y="-71462"/>
          <a:ext cx="9144004" cy="6871340"/>
        </p:xfrm>
        <a:graphic>
          <a:graphicData uri="http://schemas.openxmlformats.org/drawingml/2006/table">
            <a:tbl>
              <a:tblPr firstRow="1" firstCol="1" lastCol="1" bandRow="1" bandCol="1">
                <a:tableStyleId>{17292A2E-F333-43FB-9621-5CBBE7FDCDCB}</a:tableStyleId>
              </a:tblPr>
              <a:tblGrid>
                <a:gridCol w="2286001"/>
                <a:gridCol w="2286001"/>
                <a:gridCol w="2286001"/>
                <a:gridCol w="2286001"/>
              </a:tblGrid>
              <a:tr h="714380">
                <a:tc rowSpan="2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ตัวชี้วัด</a:t>
                      </a:r>
                      <a:endParaRPr lang="th-TH" sz="3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ผู้เรียนรู้อะไร/</a:t>
                      </a:r>
                    </a:p>
                    <a:p>
                      <a:pPr algn="ctr"/>
                      <a:r>
                        <a:rPr lang="th-TH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ทำอะไรได้</a:t>
                      </a:r>
                      <a:endParaRPr lang="th-TH" sz="3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นำไปสู่</a:t>
                      </a:r>
                      <a:endParaRPr lang="th-TH" sz="3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3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00013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</a:rPr>
                        <a:t>สมรรถนะสำคัญ   ของผู้เรียน</a:t>
                      </a:r>
                      <a:endParaRPr lang="th-TH" sz="3600" b="1" dirty="0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</a:rPr>
                        <a:t>คุณลักษณะ                   อันพึงประสงค์</a:t>
                      </a:r>
                      <a:endParaRPr lang="th-TH" sz="3600" b="1" dirty="0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028">
                <a:tc>
                  <a:txBody>
                    <a:bodyPr/>
                    <a:lstStyle/>
                    <a:p>
                      <a:pPr algn="ctr"/>
                      <a:endParaRPr lang="th-TH" sz="3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l"/>
                      <a:endParaRPr lang="th-TH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l"/>
                      <a:endParaRPr lang="th-TH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l"/>
                      <a:endParaRPr lang="th-TH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l"/>
                      <a:endParaRPr lang="th-TH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l"/>
                      <a:endParaRPr lang="th-TH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l"/>
                      <a:endParaRPr lang="th-TH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l"/>
                      <a:endParaRPr lang="th-TH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l"/>
                      <a:endParaRPr lang="th-TH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l"/>
                      <a:endParaRPr lang="th-TH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l"/>
                      <a:endParaRPr lang="th-TH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l"/>
                      <a:endParaRPr lang="th-TH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l"/>
                      <a:endParaRPr lang="th-TH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l"/>
                      <a:endParaRPr lang="th-TH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l"/>
                      <a:endParaRPr lang="th-TH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l"/>
                      <a:endParaRPr lang="th-TH" sz="20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2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ctr"/>
                      <a:endParaRPr lang="th-TH" sz="32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ctr"/>
                      <a:endParaRPr lang="th-TH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3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0" y="1928815"/>
            <a:ext cx="2286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6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9.</a:t>
            </a:r>
            <a:r>
              <a:rPr lang="th-TH" sz="36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ตีความและประเมินคุณค่า แนวคิดที่ได้</a:t>
            </a:r>
          </a:p>
          <a:p>
            <a:pPr eaLnBrk="1" hangingPunct="1"/>
            <a:r>
              <a:rPr lang="th-TH" sz="36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จากงานเขียน</a:t>
            </a:r>
          </a:p>
          <a:p>
            <a:pPr eaLnBrk="1" hangingPunct="1"/>
            <a:r>
              <a:rPr lang="th-TH" sz="36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อย่างหลากหลายเพื่อนำไปใช้แก้ปัญหาในชีวิต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2143125"/>
            <a:ext cx="2286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6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1. </a:t>
            </a:r>
            <a:r>
              <a:rPr lang="th-TH" sz="36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ความสามารถ</a:t>
            </a:r>
          </a:p>
          <a:p>
            <a:pPr eaLnBrk="1" hangingPunct="1"/>
            <a:r>
              <a:rPr lang="th-TH" sz="36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  ในการสื่อสาร</a:t>
            </a:r>
          </a:p>
          <a:p>
            <a:pPr eaLnBrk="1" hangingPunct="1"/>
            <a:r>
              <a:rPr lang="en-US" sz="36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2.</a:t>
            </a:r>
            <a:r>
              <a:rPr lang="th-TH" sz="36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ความสามารถ</a:t>
            </a:r>
          </a:p>
          <a:p>
            <a:pPr eaLnBrk="1" hangingPunct="1"/>
            <a:r>
              <a:rPr lang="th-TH" sz="36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  ในการคิด</a:t>
            </a:r>
          </a:p>
          <a:p>
            <a:pPr eaLnBrk="1" hangingPunct="1"/>
            <a:r>
              <a:rPr lang="en-US" sz="36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3.</a:t>
            </a:r>
            <a:r>
              <a:rPr lang="th-TH" sz="36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ความสามารถ</a:t>
            </a:r>
          </a:p>
          <a:p>
            <a:pPr eaLnBrk="1" hangingPunct="1"/>
            <a:r>
              <a:rPr lang="th-TH" sz="36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  ในการแก้ปัญหา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0" y="2143127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6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1.</a:t>
            </a:r>
            <a:r>
              <a:rPr lang="th-TH" sz="36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ใฝ่เรียนรู้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0" y="3143252"/>
            <a:ext cx="2286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2.</a:t>
            </a:r>
            <a:r>
              <a:rPr lang="th-TH" sz="32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วิเคราะห์เพิ่มเติมได้จากคุณลักษณะ</a:t>
            </a:r>
          </a:p>
          <a:p>
            <a:pPr eaLnBrk="1" hangingPunct="1"/>
            <a:r>
              <a:rPr lang="th-TH" sz="32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ที่เป็นจุดเน้นของ</a:t>
            </a:r>
          </a:p>
          <a:p>
            <a:pPr eaLnBrk="1" hangingPunct="1"/>
            <a:r>
              <a:rPr lang="th-TH" sz="3200" b="1">
                <a:solidFill>
                  <a:prstClr val="black"/>
                </a:solidFill>
                <a:latin typeface="2005_iannnnnBMX" pitchFamily="2" charset="0"/>
                <a:cs typeface="DilleniaUPC" pitchFamily="18" charset="-34"/>
              </a:rPr>
              <a:t>เขตพื้นที่หรือสถานศึกษา หรือกลุ่มสาระการเรียนรู้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3214688"/>
            <a:ext cx="2357438" cy="30464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FF0000"/>
                </a:solidFill>
                <a:latin typeface="Century Gothic"/>
                <a:cs typeface="DilleniaUPC"/>
              </a:rPr>
              <a:t>ผู้เรียนทำอะไรได้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33CC"/>
                </a:solidFill>
                <a:latin typeface="Century Gothic"/>
                <a:cs typeface="DilleniaUPC"/>
              </a:rPr>
              <a:t>ตีความและประเมินคุณค่าแนวคิดที่ได้รับจากการอ่าน นำไปประยุกต์ใช้และ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33CC"/>
                </a:solidFill>
                <a:latin typeface="Century Gothic"/>
                <a:cs typeface="DilleniaUPC"/>
              </a:rPr>
              <a:t>แก้ ปัญหาในชีวิต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0" y="1865313"/>
            <a:ext cx="2286000" cy="1200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600" b="1">
                <a:solidFill>
                  <a:prstClr val="black"/>
                </a:solidFill>
                <a:latin typeface="Century Gothic" pitchFamily="34" charset="0"/>
                <a:cs typeface="DilleniaUPC" pitchFamily="18" charset="-34"/>
              </a:rPr>
              <a:t>และข้อคิดใน</a:t>
            </a:r>
          </a:p>
          <a:p>
            <a:pPr eaLnBrk="1" hangingPunct="1"/>
            <a:r>
              <a:rPr lang="th-TH" sz="3600" b="1">
                <a:solidFill>
                  <a:prstClr val="black"/>
                </a:solidFill>
                <a:latin typeface="Century Gothic" pitchFamily="34" charset="0"/>
                <a:cs typeface="DilleniaUPC" pitchFamily="18" charset="-34"/>
              </a:rPr>
              <a:t>การดำรงชีวิต</a:t>
            </a:r>
          </a:p>
        </p:txBody>
      </p:sp>
    </p:spTree>
    <p:extLst>
      <p:ext uri="{BB962C8B-B14F-4D97-AF65-F5344CB8AC3E}">
        <p14:creationId xmlns:p14="http://schemas.microsoft.com/office/powerpoint/2010/main" val="73468869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 animBg="1"/>
      <p:bldP spid="11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571473" y="230669"/>
            <a:ext cx="800105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entury Gothic"/>
                <a:cs typeface="DilleniaUPC"/>
              </a:rPr>
              <a:t>กลุ่มสาระการเรียนรู้สังคมศึกษา ศาสนา และวัฒนธรรม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71472" y="1285862"/>
            <a:ext cx="700092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/>
                <a:cs typeface="DilleniaUPC"/>
              </a:rPr>
              <a:t>สาระที่ </a:t>
            </a:r>
            <a:r>
              <a:rPr lang="en-US" sz="3600" b="1" dirty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2</a:t>
            </a:r>
            <a:r>
              <a:rPr lang="th-TH" sz="3600" b="1" dirty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b="1" dirty="0">
                <a:ln w="1905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/>
                <a:cs typeface="DilleniaUPC"/>
              </a:rPr>
              <a:t>หน้าที่ พลเมือง และการดำรงชีวิตในสังคม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71473" y="2143116"/>
            <a:ext cx="8572528" cy="409342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  <a:cs typeface="DilleniaUPC"/>
              </a:rPr>
              <a:t>มาตรฐาน  </a:t>
            </a:r>
            <a:r>
              <a:rPr lang="th-TH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2005_iannnnnAMD" pitchFamily="2" charset="0"/>
                <a:cs typeface="DilleniaUPC"/>
              </a:rPr>
              <a:t>ส 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2.1</a:t>
            </a:r>
            <a:r>
              <a:rPr lang="th-TH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เข้าใจและปฏิบัติตนตามหน้าที่ของการเป็นพลเมืองดี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มีค่านิยมที่ดีงาม และธำรงรักษาประเพณี และวัฒนธรรมไทย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ดำรงชีวิตอยู่ร่วมกัน ในสังคมไทย และ สังคมโลกอย่าง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สันติสุข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311417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7"/>
          <p:cNvGraphicFramePr>
            <a:graphicFrameLocks/>
          </p:cNvGraphicFramePr>
          <p:nvPr/>
        </p:nvGraphicFramePr>
        <p:xfrm>
          <a:off x="-4" y="-71462"/>
          <a:ext cx="9144004" cy="6918960"/>
        </p:xfrm>
        <a:graphic>
          <a:graphicData uri="http://schemas.openxmlformats.org/drawingml/2006/table">
            <a:tbl>
              <a:tblPr firstRow="1" firstCol="1" lastCol="1" bandRow="1" bandCol="1">
                <a:tableStyleId>{912C8C85-51F0-491E-9774-3900AFEF0FD7}</a:tableStyleId>
              </a:tblPr>
              <a:tblGrid>
                <a:gridCol w="2286001"/>
                <a:gridCol w="2286001"/>
                <a:gridCol w="2286001"/>
                <a:gridCol w="2286001"/>
              </a:tblGrid>
              <a:tr h="561398">
                <a:tc rowSpan="2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ตัวชี้วัด</a:t>
                      </a:r>
                      <a:endParaRPr lang="th-TH" sz="3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ผู้เรียนรู้อะไร/</a:t>
                      </a:r>
                    </a:p>
                    <a:p>
                      <a:pPr algn="ctr"/>
                      <a:r>
                        <a:rPr lang="th-TH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ทำอะไรได้</a:t>
                      </a:r>
                      <a:endParaRPr lang="th-TH" sz="3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นำไปสู่</a:t>
                      </a:r>
                      <a:endParaRPr lang="th-TH" sz="3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3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3416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92D050"/>
                          </a:solidFill>
                        </a:rPr>
                        <a:t>สมรรถนะสำคัญ   ของผู้เรียน</a:t>
                      </a:r>
                      <a:endParaRPr lang="th-TH" sz="3600" b="1" dirty="0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92D050"/>
                          </a:solidFill>
                        </a:rPr>
                        <a:t>คุณลักษณะ                   อันพึงประสงค์</a:t>
                      </a:r>
                      <a:endParaRPr lang="th-TH" sz="3600" b="1" dirty="0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2424"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๑</a:t>
                      </a:r>
                      <a:r>
                        <a:rPr lang="en-US" sz="3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.</a:t>
                      </a:r>
                      <a:r>
                        <a:rPr lang="th-TH" sz="3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บอกประโยชน์และปฏิบัติตนเป็นสมาชิก ที่ดีของครอบครัวและ</a:t>
                      </a:r>
                      <a:endParaRPr lang="en-US" sz="3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r>
                        <a:rPr lang="th-TH" sz="3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โรงเรียน</a:t>
                      </a:r>
                      <a:endParaRPr lang="en-US" sz="3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th-TH" sz="3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entury Gothic" pitchFamily="34" charset="0"/>
                          <a:cs typeface="DilleniaUPC" pitchFamily="18" charset="-34"/>
                        </a:rPr>
                        <a:t>ผู้เรียนรู้อะไร</a:t>
                      </a:r>
                    </a:p>
                    <a:p>
                      <a:r>
                        <a:rPr lang="th-TH" sz="3200" b="1" dirty="0" smtClean="0">
                          <a:solidFill>
                            <a:srgbClr val="0033CC"/>
                          </a:solidFill>
                        </a:rPr>
                        <a:t>การเป็นสมาชิกที่ดี</a:t>
                      </a:r>
                    </a:p>
                    <a:p>
                      <a:r>
                        <a:rPr lang="th-TH" sz="3200" b="1" dirty="0" smtClean="0">
                          <a:solidFill>
                            <a:srgbClr val="0033CC"/>
                          </a:solidFill>
                        </a:rPr>
                        <a:t>ของครอบครัวและโรงเรียนทำให้อยู่ร่วมกันอย่างมีความสุข</a:t>
                      </a:r>
                      <a:endParaRPr lang="th-TH" sz="3200" b="1" dirty="0" smtClean="0">
                        <a:solidFill>
                          <a:srgbClr val="0033CC"/>
                        </a:solidFill>
                        <a:latin typeface="Century Gothic" pitchFamily="34" charset="0"/>
                        <a:cs typeface="DilleniaUPC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ผู้เรียนทำอะไรได้</a:t>
                      </a:r>
                      <a:endParaRPr kumimoji="0" lang="en-US" sz="2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</a:rPr>
                        <a:t>ปฏิบัติตนเป็นสมาชิกที่ดีของครอบครัวและโรงเรียน  </a:t>
                      </a:r>
                      <a:endParaRPr lang="th-TH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4000" b="1" dirty="0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glow rad="228600">
                              <a:schemeClr val="bg1">
                                <a:lumMod val="85000"/>
                                <a:lumOff val="15000"/>
                                <a:alpha val="40000"/>
                              </a:schemeClr>
                            </a:glow>
                          </a:effectLst>
                        </a:rPr>
                        <a:t>ความสามารถ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4000" b="1" dirty="0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glow rad="228600">
                              <a:schemeClr val="bg1">
                                <a:lumMod val="85000"/>
                                <a:lumOff val="15000"/>
                                <a:alpha val="40000"/>
                              </a:schemeClr>
                            </a:glow>
                          </a:effectLst>
                        </a:rPr>
                        <a:t>ในการใช้ทักษะ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4000" b="1" dirty="0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glow rad="228600">
                              <a:schemeClr val="bg1">
                                <a:lumMod val="85000"/>
                                <a:lumOff val="15000"/>
                                <a:alpha val="40000"/>
                              </a:schemeClr>
                            </a:glow>
                          </a:effectLst>
                        </a:rPr>
                        <a:t>ชีวิต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th-TH" sz="3200" dirty="0" smtClean="0">
                        <a:ln>
                          <a:solidFill>
                            <a:schemeClr val="tx1"/>
                          </a:solidFill>
                        </a:ln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algn="ctr"/>
                      <a:endParaRPr lang="th-TH" sz="32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ctr"/>
                      <a:endParaRPr lang="th-TH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th-TH" sz="36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1.มีวินัย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glow rad="101600">
                              <a:srgbClr val="FF0000">
                                <a:alpha val="60000"/>
                              </a:srgb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2.</a:t>
                      </a:r>
                      <a:r>
                        <a:rPr lang="th-TH" sz="360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มีจิตสาธารณะ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6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effectLst>
                          <a:glow rad="101600">
                            <a:srgbClr val="FF0000">
                              <a:alpha val="60000"/>
                            </a:srgb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th-TH" sz="36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  <a:p>
                      <a:endParaRPr lang="th-TH" sz="6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algn="ctr"/>
                      <a:endParaRPr lang="th-TH" sz="3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08322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600" b="1" dirty="0" smtClean="0">
                <a:solidFill>
                  <a:srgbClr val="0033CC"/>
                </a:solidFill>
                <a:effectLst/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sz="6600" b="1" dirty="0" smtClean="0">
                <a:solidFill>
                  <a:srgbClr val="0033CC"/>
                </a:solidFill>
                <a:effectLst/>
                <a:latin typeface="AngsanaUPC" pitchFamily="18" charset="-34"/>
                <a:cs typeface="AngsanaUPC" pitchFamily="18" charset="-34"/>
              </a:rPr>
              <a:t>การกำหนดชิ้นงานหรือภาระงาน</a:t>
            </a:r>
            <a:endParaRPr lang="th-TH" sz="6600" b="1" dirty="0">
              <a:solidFill>
                <a:srgbClr val="0033CC"/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7651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57340"/>
            <a:ext cx="8229600" cy="3671887"/>
          </a:xfrm>
          <a:solidFill>
            <a:schemeClr val="tx1"/>
          </a:solidFill>
        </p:spPr>
        <p:txBody>
          <a:bodyPr/>
          <a:lstStyle/>
          <a:p>
            <a:r>
              <a:rPr lang="th-TH" sz="4000" b="1" dirty="0" smtClean="0">
                <a:solidFill>
                  <a:srgbClr val="0033CC"/>
                </a:solidFill>
                <a:latin typeface="AngsanaUPC" pitchFamily="18" charset="-34"/>
                <a:cs typeface="AngsanaUPC" pitchFamily="18" charset="-34"/>
              </a:rPr>
              <a:t>ชิ้นงานหรือภาระงานเป็นหลักฐาน / ร่องรอยว่านักเรียนบรรลุมาตรฐานการเรียนรู้ / ตัวชี้วัดในหน่วยการเรียนรู้นั้น ๆ   อาจเกิดจากผู้สอนกำหนดให้ หรืออาจให้ผู้เรียนร่วมกันกำหนดขึ้นจากการวิเคราะห์ตัวชี้วัดในหน่วย</a:t>
            </a:r>
            <a:br>
              <a:rPr lang="th-TH" sz="4000" b="1" dirty="0" smtClean="0">
                <a:solidFill>
                  <a:srgbClr val="0033CC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4000" b="1" dirty="0" smtClean="0">
                <a:solidFill>
                  <a:srgbClr val="0033CC"/>
                </a:solidFill>
                <a:latin typeface="AngsanaUPC" pitchFamily="18" charset="-34"/>
                <a:cs typeface="AngsanaUPC" pitchFamily="18" charset="-34"/>
              </a:rPr>
              <a:t>การเรียนรู้</a:t>
            </a:r>
            <a:endParaRPr lang="en-US" sz="4000" b="1" dirty="0" smtClean="0">
              <a:solidFill>
                <a:srgbClr val="0033CC"/>
              </a:solidFill>
              <a:latin typeface="AngsanaUPC" pitchFamily="18" charset="-34"/>
              <a:cs typeface="AngsanaUPC" pitchFamily="18" charset="-34"/>
            </a:endParaRPr>
          </a:p>
          <a:p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398764958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800000"/>
          </a:solidFill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h-TH" b="1" smtClean="0">
                <a:solidFill>
                  <a:schemeClr val="bg1"/>
                </a:solidFill>
                <a:latin typeface="DSN DuSit"/>
                <a:ea typeface="DSN DuSit"/>
                <a:cs typeface="DSN DuSit"/>
              </a:rPr>
              <a:t>องค์ประกอบของโครงสร้างรายวิชา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8644663"/>
              </p:ext>
            </p:extLst>
          </p:nvPr>
        </p:nvGraphicFramePr>
        <p:xfrm>
          <a:off x="0" y="2348880"/>
          <a:ext cx="9144000" cy="39830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4472"/>
                <a:gridCol w="2460642"/>
                <a:gridCol w="1428760"/>
                <a:gridCol w="2143140"/>
                <a:gridCol w="1142986"/>
                <a:gridCol w="1524000"/>
              </a:tblGrid>
              <a:tr h="1058320">
                <a:tc>
                  <a:txBody>
                    <a:bodyPr/>
                    <a:lstStyle/>
                    <a:p>
                      <a:pPr algn="ctr"/>
                      <a:r>
                        <a:rPr lang="th-TH" sz="3100" dirty="0" smtClean="0">
                          <a:latin typeface="DSN DuSit" pitchFamily="2" charset="-34"/>
                          <a:cs typeface="DSN DuSit" pitchFamily="2" charset="-34"/>
                        </a:rPr>
                        <a:t>ที่</a:t>
                      </a:r>
                      <a:endParaRPr lang="th-TH" sz="31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100" dirty="0" smtClean="0">
                          <a:latin typeface="DSN DuSit" pitchFamily="2" charset="-34"/>
                          <a:cs typeface="DSN DuSit" pitchFamily="2" charset="-34"/>
                        </a:rPr>
                        <a:t>ชื่อหน่วย</a:t>
                      </a:r>
                    </a:p>
                    <a:p>
                      <a:pPr algn="ctr"/>
                      <a:r>
                        <a:rPr lang="th-TH" sz="3100" dirty="0" smtClean="0">
                          <a:latin typeface="DSN DuSit" pitchFamily="2" charset="-34"/>
                          <a:cs typeface="DSN DuSit" pitchFamily="2" charset="-34"/>
                        </a:rPr>
                        <a:t>การเรียนรู้</a:t>
                      </a:r>
                      <a:endParaRPr lang="th-TH" sz="31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100" dirty="0" smtClean="0">
                          <a:latin typeface="DSN DuSit" pitchFamily="2" charset="-34"/>
                          <a:cs typeface="DSN DuSit" pitchFamily="2" charset="-34"/>
                        </a:rPr>
                        <a:t>มฐ./</a:t>
                      </a:r>
                    </a:p>
                    <a:p>
                      <a:pPr algn="ctr"/>
                      <a:r>
                        <a:rPr lang="th-TH" sz="3100" dirty="0" smtClean="0">
                          <a:latin typeface="DSN DuSit" pitchFamily="2" charset="-34"/>
                          <a:cs typeface="DSN DuSit" pitchFamily="2" charset="-34"/>
                        </a:rPr>
                        <a:t>ตัวชี้วัด</a:t>
                      </a:r>
                      <a:endParaRPr lang="th-TH" sz="31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100" dirty="0" smtClean="0">
                          <a:latin typeface="DSN DuSit" pitchFamily="2" charset="-34"/>
                          <a:cs typeface="DSN DuSit" pitchFamily="2" charset="-34"/>
                        </a:rPr>
                        <a:t>สาระสำคัญ/ความคิดรวบยอด</a:t>
                      </a:r>
                      <a:endParaRPr lang="th-TH" sz="31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100" dirty="0" smtClean="0">
                          <a:latin typeface="DSN DuSit" pitchFamily="2" charset="-34"/>
                          <a:cs typeface="DSN DuSit" pitchFamily="2" charset="-34"/>
                        </a:rPr>
                        <a:t>เวลาเรียน</a:t>
                      </a:r>
                      <a:endParaRPr lang="th-TH" sz="31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100" dirty="0" smtClean="0">
                          <a:latin typeface="DSN DuSit" pitchFamily="2" charset="-34"/>
                          <a:cs typeface="DSN DuSit" pitchFamily="2" charset="-34"/>
                        </a:rPr>
                        <a:t>น้ำหนักคะแนน</a:t>
                      </a:r>
                      <a:endParaRPr lang="th-TH" sz="31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43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DSN DuSit" pitchFamily="2" charset="-34"/>
                          <a:cs typeface="DSN DuSit" pitchFamily="2" charset="-34"/>
                        </a:rPr>
                        <a:t>1.</a:t>
                      </a:r>
                      <a:endParaRPr lang="th-TH" sz="27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latin typeface="DSN DuSit" pitchFamily="2" charset="-34"/>
                          <a:cs typeface="DSN DuSit" pitchFamily="2" charset="-34"/>
                        </a:rPr>
                        <a:t> </a:t>
                      </a:r>
                      <a:endParaRPr lang="th-TH" sz="27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43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DSN DuSit" pitchFamily="2" charset="-34"/>
                          <a:cs typeface="DSN DuSit" pitchFamily="2" charset="-34"/>
                        </a:rPr>
                        <a:t>2.</a:t>
                      </a:r>
                      <a:endParaRPr lang="th-TH" sz="27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43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DSN DuSit" pitchFamily="2" charset="-34"/>
                          <a:cs typeface="DSN DuSit" pitchFamily="2" charset="-34"/>
                        </a:rPr>
                        <a:t>3.</a:t>
                      </a:r>
                      <a:endParaRPr lang="th-TH" sz="27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43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DSN DuSit" pitchFamily="2" charset="-34"/>
                          <a:cs typeface="DSN DuSit" pitchFamily="2" charset="-34"/>
                        </a:rPr>
                        <a:t>.</a:t>
                      </a:r>
                      <a:endParaRPr lang="th-TH" sz="27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43">
                <a:tc gridSpan="4">
                  <a:txBody>
                    <a:bodyPr/>
                    <a:lstStyle/>
                    <a:p>
                      <a:pPr algn="ctr"/>
                      <a:r>
                        <a:rPr lang="th-TH" sz="2700" b="1" dirty="0" smtClean="0">
                          <a:latin typeface="DSN DuSit" pitchFamily="2" charset="-34"/>
                          <a:cs typeface="DSN DuSit" pitchFamily="2" charset="-34"/>
                        </a:rPr>
                        <a:t>รวมตลอดปี/ภาคเรียน</a:t>
                      </a:r>
                      <a:endParaRPr lang="th-TH" sz="2700" b="1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27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700" dirty="0">
                        <a:latin typeface="DSN DuSit" pitchFamily="2" charset="-34"/>
                        <a:cs typeface="DSN DuSit" pitchFamily="2" charset="-34"/>
                      </a:endParaRPr>
                    </a:p>
                  </a:txBody>
                  <a:tcPr marT="51209" marB="5120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186751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914400" indent="-914400">
              <a:defRPr/>
            </a:pPr>
            <a:r>
              <a:rPr lang="th-TH" sz="2000" spc="50" dirty="0">
                <a:ln w="12700" cmpd="sng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SN DuSit" pitchFamily="2" charset="-34"/>
                <a:cs typeface="DSN DuSit" pitchFamily="2" charset="-34"/>
              </a:rPr>
              <a:t>โครงสร้างรายวิชา...................................................................</a:t>
            </a:r>
          </a:p>
          <a:p>
            <a:pPr marL="914400" indent="-914400">
              <a:defRPr/>
            </a:pPr>
            <a:r>
              <a:rPr lang="th-TH" sz="2000" spc="40" dirty="0">
                <a:ln w="12700" cmpd="sng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SN DuSit" pitchFamily="2" charset="-34"/>
                <a:cs typeface="DSN DuSit" pitchFamily="2" charset="-34"/>
              </a:rPr>
              <a:t>ระดับชั้น    </a:t>
            </a:r>
            <a:r>
              <a:rPr lang="th-TH" sz="2000" spc="40" dirty="0">
                <a:ln w="12700" cmpd="sng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SN DuSit" pitchFamily="2" charset="-34"/>
                <a:cs typeface="DSN DuSit" pitchFamily="2" charset="-34"/>
                <a:sym typeface="Wingdings 2"/>
              </a:rPr>
              <a:t>ประถมศึกษาปีที่ ............เวลารวม...................</a:t>
            </a:r>
          </a:p>
          <a:p>
            <a:pPr marL="914400" indent="-914400" algn="thaiDist">
              <a:defRPr/>
            </a:pPr>
            <a:r>
              <a:rPr lang="th-TH" sz="2000" spc="40" dirty="0">
                <a:ln w="12700" cmpd="sng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SN DuSit" pitchFamily="2" charset="-34"/>
                <a:cs typeface="DSN DuSit" pitchFamily="2" charset="-34"/>
                <a:sym typeface="Wingdings 2"/>
              </a:rPr>
              <a:t>	 มัธยมศึกษาปีที่ ..............เวลารวม.....................จำนวน................หน่วยกิต</a:t>
            </a:r>
            <a:endParaRPr lang="en-US" sz="2000" spc="40" dirty="0">
              <a:ln w="12700" cmpd="sng">
                <a:solidFill>
                  <a:srgbClr val="0033CC"/>
                </a:solidFill>
                <a:prstDash val="solid"/>
              </a:ln>
              <a:solidFill>
                <a:srgbClr val="0033C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SN DuSit" pitchFamily="2" charset="-34"/>
              <a:cs typeface="DSN DuSit" pitchFamily="2" charset="-34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th-TH" sz="6000" b="1" dirty="0">
                <a:solidFill>
                  <a:srgbClr val="0033CC"/>
                </a:solidFill>
              </a:rPr>
              <a:t>ตัวอย่างชิ้นงานหรือภาระงาน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34050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h-TH" sz="5400" b="1" smtClean="0">
                <a:solidFill>
                  <a:srgbClr val="0033CC"/>
                </a:solidFill>
              </a:rPr>
              <a:t/>
            </a:r>
            <a:br>
              <a:rPr lang="th-TH" sz="5400" b="1" smtClean="0">
                <a:solidFill>
                  <a:srgbClr val="0033CC"/>
                </a:solidFill>
              </a:rPr>
            </a:br>
            <a:r>
              <a:rPr lang="th-TH" sz="5400" b="1" smtClean="0">
                <a:solidFill>
                  <a:srgbClr val="0033CC"/>
                </a:solidFill>
              </a:rPr>
              <a:t>ชิ้นงาน</a:t>
            </a:r>
          </a:p>
          <a:p>
            <a:pPr>
              <a:lnSpc>
                <a:spcPct val="80000"/>
              </a:lnSpc>
            </a:pPr>
            <a:r>
              <a:rPr lang="th-TH" sz="4800" b="1" smtClean="0">
                <a:solidFill>
                  <a:srgbClr val="3366FF"/>
                </a:solidFill>
              </a:rPr>
              <a:t> </a:t>
            </a:r>
            <a:r>
              <a:rPr lang="th-TH" sz="4800" b="1" smtClean="0">
                <a:solidFill>
                  <a:srgbClr val="CC00CC"/>
                </a:solidFill>
              </a:rPr>
              <a:t>งานเขียน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 smtClean="0">
                <a:solidFill>
                  <a:schemeClr val="bg2"/>
                </a:solidFill>
              </a:rPr>
              <a:t>		- เรียงความ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 smtClean="0">
                <a:solidFill>
                  <a:schemeClr val="bg2"/>
                </a:solidFill>
              </a:rPr>
              <a:t>		- จดหมาย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 smtClean="0">
                <a:solidFill>
                  <a:schemeClr val="bg2"/>
                </a:solidFill>
              </a:rPr>
              <a:t>		- โคลงกลอน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 smtClean="0">
                <a:solidFill>
                  <a:schemeClr val="bg2"/>
                </a:solidFill>
              </a:rPr>
              <a:t>		- การบรรยาย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4800" b="1" smtClean="0">
                <a:solidFill>
                  <a:schemeClr val="bg2"/>
                </a:solidFill>
              </a:rPr>
              <a:t>		- การเขียนตอบ</a:t>
            </a:r>
          </a:p>
        </p:txBody>
      </p:sp>
    </p:spTree>
    <p:extLst>
      <p:ext uri="{BB962C8B-B14F-4D97-AF65-F5344CB8AC3E}">
        <p14:creationId xmlns:p14="http://schemas.microsoft.com/office/powerpoint/2010/main" val="124478477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29600" cy="5975350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th-TH" sz="400" b="1" smtClean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r>
              <a:rPr lang="th-TH" sz="6000" b="1" smtClean="0">
                <a:solidFill>
                  <a:schemeClr val="bg2"/>
                </a:solidFill>
              </a:rPr>
              <a:t> </a:t>
            </a:r>
            <a:r>
              <a:rPr lang="th-TH" sz="6000" b="1" smtClean="0">
                <a:solidFill>
                  <a:srgbClr val="CC00CC"/>
                </a:solidFill>
              </a:rPr>
              <a:t>ภาพ / แผนภูมิ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6000" b="1" smtClean="0">
                <a:solidFill>
                  <a:schemeClr val="bg2"/>
                </a:solidFill>
              </a:rPr>
              <a:t>		- แผนผัง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6000" b="1" smtClean="0">
                <a:solidFill>
                  <a:schemeClr val="bg2"/>
                </a:solidFill>
              </a:rPr>
              <a:t>		- แผนภูมิ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6000" b="1" smtClean="0">
                <a:solidFill>
                  <a:schemeClr val="bg2"/>
                </a:solidFill>
              </a:rPr>
              <a:t>		- ภาพวาด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6000" b="1" smtClean="0">
                <a:solidFill>
                  <a:schemeClr val="bg2"/>
                </a:solidFill>
              </a:rPr>
              <a:t>		- กราฟ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6000" b="1" smtClean="0">
                <a:solidFill>
                  <a:schemeClr val="bg2"/>
                </a:solidFill>
              </a:rPr>
              <a:t>		- ตาราง</a:t>
            </a:r>
          </a:p>
        </p:txBody>
      </p:sp>
    </p:spTree>
    <p:extLst>
      <p:ext uri="{BB962C8B-B14F-4D97-AF65-F5344CB8AC3E}">
        <p14:creationId xmlns:p14="http://schemas.microsoft.com/office/powerpoint/2010/main" val="256650145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29600" cy="5975350"/>
          </a:xfrm>
          <a:solidFill>
            <a:schemeClr val="tx1"/>
          </a:solidFill>
        </p:spPr>
        <p:txBody>
          <a:bodyPr/>
          <a:lstStyle/>
          <a:p>
            <a:pPr>
              <a:buFontTx/>
              <a:buNone/>
            </a:pPr>
            <a:endParaRPr lang="th-TH" sz="500" b="1" smtClean="0">
              <a:solidFill>
                <a:schemeClr val="bg2"/>
              </a:solidFill>
            </a:endParaRPr>
          </a:p>
          <a:p>
            <a:r>
              <a:rPr lang="th-TH" sz="6600" b="1" smtClean="0">
                <a:solidFill>
                  <a:schemeClr val="bg2"/>
                </a:solidFill>
              </a:rPr>
              <a:t> </a:t>
            </a:r>
            <a:r>
              <a:rPr lang="th-TH" sz="6600" b="1" smtClean="0">
                <a:solidFill>
                  <a:srgbClr val="CC00CC"/>
                </a:solidFill>
              </a:rPr>
              <a:t>สิ่งประดิษฐ์</a:t>
            </a:r>
          </a:p>
          <a:p>
            <a:pPr>
              <a:buFontTx/>
              <a:buNone/>
            </a:pPr>
            <a:r>
              <a:rPr lang="th-TH" sz="6600" b="1" smtClean="0">
                <a:solidFill>
                  <a:schemeClr val="bg2"/>
                </a:solidFill>
              </a:rPr>
              <a:t>		- งานประดิษฐ์</a:t>
            </a:r>
          </a:p>
          <a:p>
            <a:pPr>
              <a:buFontTx/>
              <a:buNone/>
            </a:pPr>
            <a:r>
              <a:rPr lang="th-TH" sz="6600" b="1" smtClean="0">
                <a:solidFill>
                  <a:schemeClr val="bg2"/>
                </a:solidFill>
              </a:rPr>
              <a:t>		- งานแสดงนิทรรศการ</a:t>
            </a:r>
          </a:p>
          <a:p>
            <a:pPr>
              <a:buFontTx/>
              <a:buNone/>
            </a:pPr>
            <a:r>
              <a:rPr lang="th-TH" sz="6600" b="1" smtClean="0">
                <a:solidFill>
                  <a:schemeClr val="bg2"/>
                </a:solidFill>
              </a:rPr>
              <a:t>		- หุ่นจำลอง</a:t>
            </a:r>
          </a:p>
        </p:txBody>
      </p:sp>
    </p:spTree>
    <p:extLst>
      <p:ext uri="{BB962C8B-B14F-4D97-AF65-F5344CB8AC3E}">
        <p14:creationId xmlns:p14="http://schemas.microsoft.com/office/powerpoint/2010/main" val="277841795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613400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7200" b="1" dirty="0" smtClean="0">
                <a:solidFill>
                  <a:srgbClr val="0033CC"/>
                </a:solidFill>
              </a:rPr>
              <a:t>ภาระงาน</a:t>
            </a:r>
          </a:p>
          <a:p>
            <a:pPr>
              <a:lnSpc>
                <a:spcPct val="90000"/>
              </a:lnSpc>
            </a:pPr>
            <a:r>
              <a:rPr lang="th-TH" sz="6600" b="1" dirty="0" smtClean="0">
                <a:solidFill>
                  <a:srgbClr val="3366FF"/>
                </a:solidFill>
              </a:rPr>
              <a:t> </a:t>
            </a:r>
            <a:r>
              <a:rPr lang="th-TH" sz="6600" b="1" dirty="0" smtClean="0">
                <a:solidFill>
                  <a:schemeClr val="bg2"/>
                </a:solidFill>
              </a:rPr>
              <a:t>การพูด / รายงานปากเปล่า</a:t>
            </a:r>
          </a:p>
          <a:p>
            <a:pPr algn="thaiDist">
              <a:lnSpc>
                <a:spcPct val="90000"/>
              </a:lnSpc>
              <a:buFontTx/>
              <a:buNone/>
            </a:pPr>
            <a:r>
              <a:rPr lang="th-TH" sz="6600" b="1" dirty="0" smtClean="0">
                <a:solidFill>
                  <a:schemeClr val="bg2"/>
                </a:solidFill>
              </a:rPr>
              <a:t>(การอ่าน กล่าวรายงาน โต้วาที </a:t>
            </a:r>
            <a:br>
              <a:rPr lang="th-TH" sz="6600" b="1" dirty="0" smtClean="0">
                <a:solidFill>
                  <a:schemeClr val="bg2"/>
                </a:solidFill>
              </a:rPr>
            </a:br>
            <a:r>
              <a:rPr lang="th-TH" sz="6600" b="1" dirty="0" smtClean="0">
                <a:solidFill>
                  <a:schemeClr val="bg2"/>
                </a:solidFill>
              </a:rPr>
              <a:t>ร้องเพลง สัมภาษณ์ บทบาทสมมุติ เล่นดนตรี การเคลื่อนไหวร่างกาย)</a:t>
            </a:r>
          </a:p>
        </p:txBody>
      </p:sp>
    </p:spTree>
    <p:extLst>
      <p:ext uri="{BB962C8B-B14F-4D97-AF65-F5344CB8AC3E}">
        <p14:creationId xmlns:p14="http://schemas.microsoft.com/office/powerpoint/2010/main" val="412765353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192838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h-TH" sz="6000" b="1" smtClean="0">
                <a:solidFill>
                  <a:srgbClr val="0033CC"/>
                </a:solidFill>
              </a:rPr>
              <a:t/>
            </a:r>
            <a:br>
              <a:rPr lang="th-TH" sz="6000" b="1" smtClean="0">
                <a:solidFill>
                  <a:srgbClr val="0033CC"/>
                </a:solidFill>
              </a:rPr>
            </a:br>
            <a:r>
              <a:rPr lang="th-TH" sz="6000" b="1" smtClean="0">
                <a:solidFill>
                  <a:srgbClr val="0033CC"/>
                </a:solidFill>
              </a:rPr>
              <a:t>งานที่มีลักษณะผสมผสานระหว่าง</a:t>
            </a:r>
            <a:br>
              <a:rPr lang="th-TH" sz="6000" b="1" smtClean="0">
                <a:solidFill>
                  <a:srgbClr val="0033CC"/>
                </a:solidFill>
              </a:rPr>
            </a:br>
            <a:r>
              <a:rPr lang="th-TH" sz="6000" b="1" smtClean="0">
                <a:solidFill>
                  <a:srgbClr val="0033CC"/>
                </a:solidFill>
              </a:rPr>
              <a:t>ชิ้นงาน / ภาระงาน</a:t>
            </a:r>
          </a:p>
          <a:p>
            <a:pPr>
              <a:lnSpc>
                <a:spcPct val="80000"/>
              </a:lnSpc>
            </a:pPr>
            <a:r>
              <a:rPr lang="th-TH" sz="5400" b="1" smtClean="0">
                <a:solidFill>
                  <a:srgbClr val="3366FF"/>
                </a:solidFill>
              </a:rPr>
              <a:t> </a:t>
            </a:r>
            <a:r>
              <a:rPr lang="th-TH" sz="5400" b="1" smtClean="0">
                <a:solidFill>
                  <a:schemeClr val="bg2"/>
                </a:solidFill>
              </a:rPr>
              <a:t>การทดลอง</a:t>
            </a:r>
          </a:p>
          <a:p>
            <a:pPr>
              <a:lnSpc>
                <a:spcPct val="80000"/>
              </a:lnSpc>
            </a:pPr>
            <a:r>
              <a:rPr lang="th-TH" sz="5400" b="1" smtClean="0">
                <a:solidFill>
                  <a:schemeClr val="bg2"/>
                </a:solidFill>
              </a:rPr>
              <a:t> การสาธิต</a:t>
            </a:r>
          </a:p>
          <a:p>
            <a:pPr>
              <a:lnSpc>
                <a:spcPct val="80000"/>
              </a:lnSpc>
            </a:pPr>
            <a:r>
              <a:rPr lang="th-TH" sz="5400" b="1" smtClean="0">
                <a:solidFill>
                  <a:schemeClr val="bg2"/>
                </a:solidFill>
              </a:rPr>
              <a:t> ละคร</a:t>
            </a:r>
          </a:p>
          <a:p>
            <a:pPr>
              <a:lnSpc>
                <a:spcPct val="80000"/>
              </a:lnSpc>
            </a:pPr>
            <a:r>
              <a:rPr lang="th-TH" sz="5400" b="1" smtClean="0">
                <a:solidFill>
                  <a:schemeClr val="bg2"/>
                </a:solidFill>
              </a:rPr>
              <a:t> วีดิทัศน์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5400" b="1" smtClean="0">
                <a:solidFill>
                  <a:schemeClr val="bg2"/>
                </a:solidFill>
              </a:rPr>
              <a:t>	ฯลฯ</a:t>
            </a:r>
          </a:p>
        </p:txBody>
      </p:sp>
    </p:spTree>
    <p:extLst>
      <p:ext uri="{BB962C8B-B14F-4D97-AF65-F5344CB8AC3E}">
        <p14:creationId xmlns:p14="http://schemas.microsoft.com/office/powerpoint/2010/main" val="391244462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ngsanaUPC" pitchFamily="18" charset="-34"/>
                <a:cs typeface="AngsanaUPC" pitchFamily="18" charset="-34"/>
              </a:rPr>
              <a:t>การเชื่อมโยงมาตรฐาน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ngsanaUPC" pitchFamily="18" charset="-34"/>
                <a:cs typeface="AngsanaUPC" pitchFamily="18" charset="-34"/>
              </a:rPr>
              <a:t>/</a:t>
            </a:r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ngsanaUPC" pitchFamily="18" charset="-34"/>
                <a:cs typeface="AngsanaUPC" pitchFamily="18" charset="-34"/>
              </a:rPr>
              <a:t>ตัวชี้วัด สู่หลักฐานการเรียนรู้และการประเมินผลการเรียนรู้</a:t>
            </a:r>
            <a:endParaRPr lang="th-TH" b="1" dirty="0">
              <a:solidFill>
                <a:schemeClr val="accent6">
                  <a:lumMod val="50000"/>
                </a:schemeClr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846200"/>
              </p:ext>
            </p:extLst>
          </p:nvPr>
        </p:nvGraphicFramePr>
        <p:xfrm>
          <a:off x="457200" y="1882775"/>
          <a:ext cx="8229600" cy="255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273424"/>
                <a:gridCol w="1841376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AngsanaUPC" pitchFamily="18" charset="-34"/>
                          <a:cs typeface="AngsanaUPC" pitchFamily="18" charset="-34"/>
                        </a:rPr>
                        <a:t>มาตรฐาน</a:t>
                      </a:r>
                      <a:r>
                        <a:rPr lang="en-US" sz="3200" dirty="0" smtClean="0">
                          <a:latin typeface="AngsanaUPC" pitchFamily="18" charset="-34"/>
                          <a:cs typeface="AngsanaUPC" pitchFamily="18" charset="-34"/>
                        </a:rPr>
                        <a:t>/</a:t>
                      </a:r>
                      <a:r>
                        <a:rPr lang="th-TH" sz="3200" dirty="0" smtClean="0">
                          <a:latin typeface="AngsanaUPC" pitchFamily="18" charset="-34"/>
                          <a:cs typeface="AngsanaUPC" pitchFamily="18" charset="-34"/>
                        </a:rPr>
                        <a:t>ตัวชี้วัด</a:t>
                      </a:r>
                      <a:endParaRPr lang="th-TH" sz="32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AngsanaUPC" pitchFamily="18" charset="-34"/>
                          <a:cs typeface="AngsanaUPC" pitchFamily="18" charset="-34"/>
                        </a:rPr>
                        <a:t>หลักฐานการเรียนรู้</a:t>
                      </a:r>
                      <a:endParaRPr lang="th-TH" sz="32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AngsanaUPC" pitchFamily="18" charset="-34"/>
                          <a:cs typeface="AngsanaUPC" pitchFamily="18" charset="-34"/>
                        </a:rPr>
                        <a:t>วิธีการวัด</a:t>
                      </a:r>
                      <a:endParaRPr lang="th-TH" sz="32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AngsanaUPC" pitchFamily="18" charset="-34"/>
                          <a:cs typeface="AngsanaUPC" pitchFamily="18" charset="-34"/>
                        </a:rPr>
                        <a:t>เครื่องมือวัด</a:t>
                      </a:r>
                      <a:endParaRPr lang="th-TH" sz="32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55686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th-TH" sz="6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ngsanaUPC" pitchFamily="18" charset="-34"/>
                <a:cs typeface="AngsanaUPC" pitchFamily="18" charset="-34"/>
              </a:rPr>
              <a:t>ประเมินโดย</a:t>
            </a:r>
            <a:r>
              <a:rPr lang="th-TH" sz="6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ngsanaUPC" pitchFamily="18" charset="-34"/>
                <a:cs typeface="AngsanaUPC" pitchFamily="18" charset="-34"/>
              </a:rPr>
              <a:t>ใช้</a:t>
            </a:r>
            <a:r>
              <a:rPr lang="th-TH" sz="60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ngsanaUPC" pitchFamily="18" charset="-34"/>
                <a:cs typeface="AngsanaUPC" pitchFamily="18" charset="-34"/>
              </a:rPr>
              <a:t>รูบริค</a:t>
            </a:r>
            <a:r>
              <a:rPr lang="th-TH" sz="6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ngsanaUPC" pitchFamily="18" charset="-34"/>
                <a:cs typeface="AngsanaUPC" pitchFamily="18" charset="-34"/>
              </a:rPr>
              <a:t>  (</a:t>
            </a:r>
            <a:r>
              <a: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ngsanaUPC" pitchFamily="18" charset="-34"/>
                <a:cs typeface="AngsanaUPC" pitchFamily="18" charset="-34"/>
              </a:rPr>
              <a:t>rubric</a:t>
            </a:r>
            <a:r>
              <a:rPr lang="th-TH" sz="6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ngsanaUPC" pitchFamily="18" charset="-34"/>
                <a:cs typeface="AngsanaUPC" pitchFamily="18" charset="-34"/>
              </a:rPr>
              <a:t>) </a:t>
            </a:r>
            <a:endParaRPr lang="th-TH" sz="6000" dirty="0">
              <a:solidFill>
                <a:schemeClr val="accent5">
                  <a:lumMod val="60000"/>
                  <a:lumOff val="40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" indent="0">
              <a:buNone/>
            </a:pPr>
            <a:r>
              <a:rPr lang="th-TH" sz="5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         การ</a:t>
            </a:r>
            <a:r>
              <a:rPr lang="th-TH" sz="5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ประเมินโดยใช้</a:t>
            </a:r>
            <a:r>
              <a:rPr lang="th-TH" sz="5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รูบริค</a:t>
            </a:r>
            <a:r>
              <a:rPr lang="th-TH" sz="5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5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rubric</a:t>
            </a:r>
            <a:r>
              <a:rPr lang="th-TH" sz="5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ngsanaUPC" pitchFamily="18" charset="-34"/>
                <a:cs typeface="AngsanaUPC" pitchFamily="18" charset="-34"/>
              </a:rPr>
              <a:t>)  เป็นการประเมินที่เน้นคุณภาพของชิ้นงานหรือภาระงานที่ชี้ให้เห็นระดับความรู้  ความสามารถของผู้เรียน</a:t>
            </a:r>
            <a:endParaRPr lang="en-US" sz="5400" b="1" dirty="0">
              <a:solidFill>
                <a:schemeClr val="bg1">
                  <a:lumMod val="75000"/>
                  <a:lumOff val="25000"/>
                </a:schemeClr>
              </a:solidFill>
              <a:latin typeface="AngsanaUPC" pitchFamily="18" charset="-34"/>
              <a:cs typeface="AngsanaUPC" pitchFamily="18" charset="-34"/>
            </a:endParaRPr>
          </a:p>
          <a:p>
            <a:pPr marL="65087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337921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914402"/>
            <a:ext cx="8324850" cy="936625"/>
          </a:xfr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/>
        </p:spPr>
        <p:txBody>
          <a:bodyPr lIns="92075" tIns="46038" rIns="92075" bIns="46038"/>
          <a:lstStyle/>
          <a:p>
            <a:pPr algn="ctr"/>
            <a:r>
              <a:rPr lang="th-TH" sz="6600" b="1" i="1" dirty="0" smtClean="0">
                <a:solidFill>
                  <a:srgbClr val="000000"/>
                </a:solidFill>
                <a:cs typeface="KodchiangUPC" pitchFamily="18" charset="-34"/>
              </a:rPr>
              <a:t> </a:t>
            </a:r>
            <a:r>
              <a:rPr lang="th-TH" sz="6600" b="1" i="1" dirty="0">
                <a:solidFill>
                  <a:srgbClr val="000000"/>
                </a:solidFill>
                <a:cs typeface="KodchiangUPC" pitchFamily="18" charset="-34"/>
              </a:rPr>
              <a:t>รูปแบบของเกณฑ์การประเมิน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2157415"/>
            <a:ext cx="8458200" cy="4700587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/>
                    </a:gs>
                    <a:gs pos="100000">
                      <a:srgbClr val="0000FF"/>
                    </a:gs>
                  </a:gsLst>
                  <a:lin ang="0" scaled="1"/>
                </a:gradFill>
              </a14:hiddenFill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</a:pPr>
            <a:r>
              <a:rPr lang="th-TH" sz="4000" b="1">
                <a:cs typeface="KodchiangUPC" pitchFamily="18" charset="-34"/>
              </a:rPr>
              <a:t> </a:t>
            </a:r>
            <a:r>
              <a:rPr lang="th-TH" sz="4400" b="1" i="1">
                <a:solidFill>
                  <a:schemeClr val="tx2"/>
                </a:solidFill>
                <a:cs typeface="KodchiangUPC" pitchFamily="18" charset="-34"/>
              </a:rPr>
              <a:t>เกณฑ์การประเมินในภาพรวม (</a:t>
            </a:r>
            <a:r>
              <a:rPr lang="en-US" sz="4400" b="1" i="1">
                <a:solidFill>
                  <a:schemeClr val="tx2"/>
                </a:solidFill>
                <a:cs typeface="KodchiangUPC" pitchFamily="18" charset="-34"/>
              </a:rPr>
              <a:t>Holistic  Rubric)</a:t>
            </a:r>
            <a:r>
              <a:rPr lang="th-TH" sz="4000" b="1">
                <a:cs typeface="KodchiangUPC" pitchFamily="18" charset="-34"/>
              </a:rPr>
              <a:t> พิจารณาจากภาพรวมของชิ้นงานโดยมีคำอธิบายลักษณะของงานแต่ละระดับอย่างชัดเจน (3-6 ระดับ)</a:t>
            </a:r>
            <a:endParaRPr lang="en-US" sz="4000" b="1">
              <a:cs typeface="KodchiangUPC" pitchFamily="18" charset="-34"/>
            </a:endParaRPr>
          </a:p>
          <a:p>
            <a:pPr marL="342900" indent="-342900">
              <a:lnSpc>
                <a:spcPct val="90000"/>
              </a:lnSpc>
            </a:pPr>
            <a:r>
              <a:rPr lang="th-TH" sz="4400" b="1" i="1">
                <a:solidFill>
                  <a:schemeClr val="tx2"/>
                </a:solidFill>
                <a:cs typeface="KodchiangUPC" pitchFamily="18" charset="-34"/>
              </a:rPr>
              <a:t>เกณฑ์การประเมินแบบแยกองค์ประกอบ  (</a:t>
            </a:r>
            <a:r>
              <a:rPr lang="en-US" sz="4400" b="1" i="1">
                <a:solidFill>
                  <a:schemeClr val="tx2"/>
                </a:solidFill>
                <a:cs typeface="KodchiangUPC" pitchFamily="18" charset="-34"/>
              </a:rPr>
              <a:t>Analytic  Rubric)</a:t>
            </a:r>
            <a:r>
              <a:rPr lang="th-TH" sz="4000" b="1">
                <a:cs typeface="KodchiangUPC" pitchFamily="18" charset="-34"/>
              </a:rPr>
              <a:t> พิจารณาจากองค์ประกอบย่อยของงาน  โดยกำหนดแนวทางการให้คะแนนของแต่ละองค์ประกอบย่อยไว้อย่างชัดเจน</a:t>
            </a:r>
          </a:p>
        </p:txBody>
      </p:sp>
    </p:spTree>
    <p:extLst>
      <p:ext uri="{BB962C8B-B14F-4D97-AF65-F5344CB8AC3E}">
        <p14:creationId xmlns:p14="http://schemas.microsoft.com/office/powerpoint/2010/main" val="18982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509588" y="815977"/>
            <a:ext cx="8421687" cy="1241425"/>
          </a:xfr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/>
        </p:spPr>
        <p:txBody>
          <a:bodyPr lIns="92075" tIns="46038" rIns="92075" bIns="46038"/>
          <a:lstStyle/>
          <a:p>
            <a:pPr algn="ctr"/>
            <a:r>
              <a:rPr lang="th-TH" sz="6000" b="1" i="1" dirty="0" smtClean="0">
                <a:solidFill>
                  <a:srgbClr val="000000"/>
                </a:solidFill>
                <a:cs typeface="KodchiangUPC" pitchFamily="18" charset="-34"/>
              </a:rPr>
              <a:t>ขั้นตอน</a:t>
            </a:r>
            <a:r>
              <a:rPr lang="th-TH" sz="6000" b="1" i="1" dirty="0">
                <a:solidFill>
                  <a:srgbClr val="000000"/>
                </a:solidFill>
                <a:cs typeface="KodchiangUPC" pitchFamily="18" charset="-34"/>
              </a:rPr>
              <a:t>การสร้างเกณฑ์การประเมิน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8115300" cy="4267200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0" scaled="1"/>
                </a:gradFill>
              </a14:hiddenFill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th-TH" sz="4400" b="1">
                <a:cs typeface="KodchiangUPC" pitchFamily="18" charset="-34"/>
              </a:rPr>
              <a:t>ระบุคุณลักษณะของชิ้นงานที่มีคุณภาพดี และชิ้นงานที่มีคุณภาพต่ำ</a:t>
            </a:r>
          </a:p>
          <a:p>
            <a:pPr>
              <a:lnSpc>
                <a:spcPct val="90000"/>
              </a:lnSpc>
            </a:pPr>
            <a:r>
              <a:rPr lang="th-TH" sz="4400" b="1">
                <a:cs typeface="KodchiangUPC" pitchFamily="18" charset="-34"/>
              </a:rPr>
              <a:t>ระบุรายการที่เป็นเกณฑ์ จากคุณลักษณะของชิ้นงานที่มีคุณภาพดี</a:t>
            </a:r>
          </a:p>
          <a:p>
            <a:pPr>
              <a:lnSpc>
                <a:spcPct val="90000"/>
              </a:lnSpc>
            </a:pPr>
            <a:r>
              <a:rPr lang="th-TH" sz="4400" b="1">
                <a:cs typeface="KodchiangUPC" pitchFamily="18" charset="-34"/>
              </a:rPr>
              <a:t>บรรยายลักษณะของชิ้นงานที่ดีที่สุดและมีคุณภาพต่ำที่สุดก่อน แล้วจึงบรรยายลักษณะที่อยู่ระหว่างกลาง</a:t>
            </a:r>
          </a:p>
        </p:txBody>
      </p:sp>
    </p:spTree>
    <p:extLst>
      <p:ext uri="{BB962C8B-B14F-4D97-AF65-F5344CB8AC3E}">
        <p14:creationId xmlns:p14="http://schemas.microsoft.com/office/powerpoint/2010/main" val="33269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ChangeArrowheads="1"/>
          </p:cNvSpPr>
          <p:nvPr/>
        </p:nvSpPr>
        <p:spPr bwMode="auto">
          <a:xfrm>
            <a:off x="509588" y="815977"/>
            <a:ext cx="8421687" cy="12414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th-TH" sz="6000" b="1" i="1">
                <a:solidFill>
                  <a:srgbClr val="000000"/>
                </a:solidFill>
                <a:latin typeface="Times New Roman" pitchFamily="18" charset="0"/>
                <a:cs typeface="KodchiangUPC" pitchFamily="18" charset="-34"/>
              </a:rPr>
              <a:t>การสร้างเกณฑ์การประเมินในภาพรวม</a:t>
            </a:r>
          </a:p>
        </p:txBody>
      </p:sp>
      <p:sp>
        <p:nvSpPr>
          <p:cNvPr id="50179" name="Rectangle 1027"/>
          <p:cNvSpPr>
            <a:spLocks noChangeArrowheads="1"/>
          </p:cNvSpPr>
          <p:nvPr/>
        </p:nvSpPr>
        <p:spPr bwMode="auto">
          <a:xfrm>
            <a:off x="514351" y="2133600"/>
            <a:ext cx="81153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th-TH" sz="5400" b="1" i="1">
                <a:solidFill>
                  <a:srgbClr val="000000"/>
                </a:solidFill>
                <a:latin typeface="Times New Roman" pitchFamily="18" charset="0"/>
                <a:cs typeface="KodchiangUPC" pitchFamily="18" charset="-34"/>
              </a:rPr>
              <a:t>วิธีที่ 1  แบ่งงานตามคุณภาพ</a:t>
            </a:r>
          </a:p>
          <a:p>
            <a:pPr marL="1370013" lvl="2" indent="-2286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5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  -  แบ่งงานเป็น 3 กอง ได้แก่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5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			 สูง กลาง ต่ำ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5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		   -  เขียนอธิบายคุณลักษณะของงาน  			แต่ละกอง</a:t>
            </a:r>
          </a:p>
        </p:txBody>
      </p:sp>
    </p:spTree>
    <p:extLst>
      <p:ext uri="{BB962C8B-B14F-4D97-AF65-F5344CB8AC3E}">
        <p14:creationId xmlns:p14="http://schemas.microsoft.com/office/powerpoint/2010/main" val="15382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28597" y="1000108"/>
            <a:ext cx="8212505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ตัวอย่างโครงสร้างรายวิชา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57224" y="2605629"/>
            <a:ext cx="792961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ชื่อรายวิชา ส ๑๔๑๐๑</a:t>
            </a:r>
          </a:p>
          <a:p>
            <a:pPr algn="ctr">
              <a:defRPr/>
            </a:pPr>
            <a:r>
              <a:rPr lang="th-TH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สังคมศึกษา ศาสนา และวัฒนธรรม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57290" y="4625656"/>
            <a:ext cx="7072770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5080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ระดับชั้นประถมศึกษาปีที่ ๔ </a:t>
            </a:r>
          </a:p>
          <a:p>
            <a:pPr algn="ctr">
              <a:defRPr/>
            </a:pPr>
            <a:r>
              <a:rPr lang="th-TH" sz="4400" b="1" dirty="0">
                <a:ln w="5080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เวลารวม ๘๐ ชั่วโมง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09576" y="2286000"/>
            <a:ext cx="87344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400" b="1">
                <a:solidFill>
                  <a:srgbClr val="000000"/>
                </a:solidFill>
                <a:latin typeface="Times New Roman" pitchFamily="18" charset="0"/>
                <a:cs typeface="KodchiangUPC" pitchFamily="18" charset="-34"/>
              </a:rPr>
              <a:t>ตัวอย่าง</a:t>
            </a: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 เกณฑ์ประเมินการแก้โจทย์ปัญหา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4 </a:t>
            </a:r>
            <a:r>
              <a:rPr lang="en-US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=</a:t>
            </a: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 คำตอบถูก  แสดงเหตุผลถูกต้อง แนวคิดชัดเจน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3 </a:t>
            </a:r>
            <a:r>
              <a:rPr lang="en-US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=</a:t>
            </a: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 คำตอบถูก เหตุผลถูกต้อง อาจมีข้อผิดพลาดเล็กน้อย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2 </a:t>
            </a:r>
            <a:r>
              <a:rPr lang="en-US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=</a:t>
            </a: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 เหตุผล/การคำนวณผิดพลาด แต่มีแนวทางไปสู่คำตอบ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1</a:t>
            </a:r>
            <a:r>
              <a:rPr lang="en-US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 =</a:t>
            </a: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 แสดงวิธีคิดเล็กน้อยแต่ไม่ได้คำตอบ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0 </a:t>
            </a:r>
            <a:r>
              <a:rPr lang="en-US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=</a:t>
            </a: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 ไม่ตอบหรือตอบไม่ถูก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60364" y="2"/>
            <a:ext cx="8421687" cy="24606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th-TH" sz="5400" b="1" i="1">
                <a:solidFill>
                  <a:srgbClr val="000000"/>
                </a:solidFill>
                <a:latin typeface="Times New Roman" pitchFamily="18" charset="0"/>
                <a:cs typeface="KodchiangUPC" pitchFamily="18" charset="-34"/>
              </a:rPr>
              <a:t>วิธีที่ 2  กำหนดระดับความผิดพลาด</a:t>
            </a:r>
            <a:r>
              <a:rPr lang="th-TH" sz="48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 พิจารณาความบกพร่องของชิ้นงานแล้วหักจากระดับคะแนนสูงสุดลงมาทีละระดับ</a:t>
            </a:r>
          </a:p>
        </p:txBody>
      </p:sp>
    </p:spTree>
    <p:extLst>
      <p:ext uri="{BB962C8B-B14F-4D97-AF65-F5344CB8AC3E}">
        <p14:creationId xmlns:p14="http://schemas.microsoft.com/office/powerpoint/2010/main" val="30978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09588" y="815977"/>
            <a:ext cx="8421687" cy="8604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th-TH" sz="5000" b="1" i="1">
                <a:solidFill>
                  <a:srgbClr val="000000"/>
                </a:solidFill>
                <a:latin typeface="Times New Roman" pitchFamily="18" charset="0"/>
                <a:cs typeface="KodchiangUPC" pitchFamily="18" charset="-34"/>
              </a:rPr>
              <a:t>วิธีที่ 3 อธิบายคุณภาพตามระดับจากสูงสุดถึงต่ำสุด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09576" y="1752600"/>
            <a:ext cx="87344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400" b="1">
                <a:solidFill>
                  <a:srgbClr val="000000"/>
                </a:solidFill>
                <a:latin typeface="Times New Roman" pitchFamily="18" charset="0"/>
                <a:cs typeface="KodchiangUPC" pitchFamily="18" charset="-34"/>
              </a:rPr>
              <a:t>ตัวอย่าง</a:t>
            </a: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 เกณฑ์ประเมินความสามารถในการแก้โจทย์สมการ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400" b="1">
                <a:solidFill>
                  <a:srgbClr val="000000"/>
                </a:solidFill>
                <a:latin typeface="Times New Roman" pitchFamily="18" charset="0"/>
                <a:cs typeface="KodchiangUPC" pitchFamily="18" charset="-34"/>
              </a:rPr>
              <a:t>4(ดีมาก)</a:t>
            </a: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  - ระบุสิ่งที่โจทย์กำหนด ไม่ต้องกำหนด / ไม่ได้		  กำหนด และสิ่งที่โจทย์ถามได้ครบถ้วน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			- เขียนสมการจากโจทย์ได้ถูกต้อง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			- คิดคำนวณหาคำตอบได้ถูกต้อง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			- แก้โจทย์ที่ผิด/สร้างโจทย์ใหม่ให้ถูกต้อง			  กะทัดรัด</a:t>
            </a:r>
          </a:p>
        </p:txBody>
      </p:sp>
    </p:spTree>
    <p:extLst>
      <p:ext uri="{BB962C8B-B14F-4D97-AF65-F5344CB8AC3E}">
        <p14:creationId xmlns:p14="http://schemas.microsoft.com/office/powerpoint/2010/main" val="16690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ChangeArrowheads="1"/>
          </p:cNvSpPr>
          <p:nvPr/>
        </p:nvSpPr>
        <p:spPr bwMode="auto">
          <a:xfrm>
            <a:off x="509588" y="815977"/>
            <a:ext cx="8421687" cy="12414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th-TH" sz="6000" b="1" i="1">
                <a:solidFill>
                  <a:srgbClr val="000000"/>
                </a:solidFill>
                <a:latin typeface="Times New Roman" pitchFamily="18" charset="0"/>
                <a:cs typeface="KodchiangUPC" pitchFamily="18" charset="-34"/>
              </a:rPr>
              <a:t>การสร้างเกณฑ์การประเมินรายองค์ประกอบ</a:t>
            </a:r>
          </a:p>
        </p:txBody>
      </p:sp>
      <p:sp>
        <p:nvSpPr>
          <p:cNvPr id="55299" name="Rectangle 1027"/>
          <p:cNvSpPr>
            <a:spLocks noChangeArrowheads="1"/>
          </p:cNvSpPr>
          <p:nvPr/>
        </p:nvSpPr>
        <p:spPr bwMode="auto">
          <a:xfrm>
            <a:off x="514351" y="2133600"/>
            <a:ext cx="81153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5400" b="1">
                <a:solidFill>
                  <a:srgbClr val="000000"/>
                </a:solidFill>
                <a:latin typeface="Times New Roman" pitchFamily="18" charset="0"/>
                <a:cs typeface="KodchiangUPC" pitchFamily="18" charset="-34"/>
              </a:rPr>
              <a:t>มีส่วนประกอบสำคัญ 2 ส่วน ได้แก่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th-TH" sz="5400" b="1">
                <a:solidFill>
                  <a:srgbClr val="3366FF"/>
                </a:solidFill>
                <a:latin typeface="Times New Roman" pitchFamily="18" charset="0"/>
                <a:cs typeface="KodchiangUPC" pitchFamily="18" charset="-34"/>
              </a:rPr>
              <a:t>องค์ประกอบ / คุณลักษณะของงานที่จะประเมิน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th-TH" sz="5400" b="1">
                <a:solidFill>
                  <a:srgbClr val="3366FF"/>
                </a:solidFill>
                <a:latin typeface="Times New Roman" pitchFamily="18" charset="0"/>
                <a:cs typeface="KodchiangUPC" pitchFamily="18" charset="-34"/>
              </a:rPr>
              <a:t>คำอธิบายลักษณะคุณภาพของงานในแต่ละองค์ประกอบ</a:t>
            </a:r>
            <a:endParaRPr lang="th-TH" sz="5400" b="1">
              <a:solidFill>
                <a:srgbClr val="008000"/>
              </a:solidFill>
              <a:latin typeface="Times New Roman" pitchFamily="18" charset="0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90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60364" y="457200"/>
            <a:ext cx="8421687" cy="762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/>
            <a:r>
              <a:rPr lang="th-TH" sz="4400" b="1" i="1">
                <a:solidFill>
                  <a:srgbClr val="000000"/>
                </a:solidFill>
                <a:latin typeface="Times New Roman" pitchFamily="18" charset="0"/>
                <a:cs typeface="KodchiangUPC" pitchFamily="18" charset="-34"/>
              </a:rPr>
              <a:t>ตัวอย่าง เกณฑ์ประเมินความสามารถในการแก้โจทย์สมการ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14351" y="1295400"/>
            <a:ext cx="81153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AutoNum type="arabicPeriod"/>
            </a:pPr>
            <a:r>
              <a:rPr lang="th-TH" sz="4800" b="1">
                <a:solidFill>
                  <a:srgbClr val="000000"/>
                </a:solidFill>
                <a:latin typeface="Times New Roman" pitchFamily="18" charset="0"/>
                <a:cs typeface="KodchiangUPC" pitchFamily="18" charset="-34"/>
              </a:rPr>
              <a:t>การแปลความโจทย์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800" b="1">
                <a:solidFill>
                  <a:srgbClr val="000000"/>
                </a:solidFill>
                <a:latin typeface="Times New Roman" pitchFamily="18" charset="0"/>
                <a:cs typeface="KodchiangUPC" pitchFamily="18" charset="-34"/>
              </a:rPr>
              <a:t>	</a:t>
            </a:r>
            <a:r>
              <a:rPr lang="th-TH" sz="4800" b="1">
                <a:solidFill>
                  <a:srgbClr val="336600"/>
                </a:solidFill>
                <a:latin typeface="Times New Roman" pitchFamily="18" charset="0"/>
                <a:cs typeface="KodchiangUPC" pitchFamily="18" charset="-34"/>
              </a:rPr>
              <a:t>ดี (2) 		ระบุสิ่งที่โจทย์ต้องกำหนด ไม่ต้อง			กำหนด ไม่ได้กำหนด สิ่งที่โจทย์			ถามได้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800" b="1">
                <a:solidFill>
                  <a:srgbClr val="336600"/>
                </a:solidFill>
                <a:latin typeface="Times New Roman" pitchFamily="18" charset="0"/>
                <a:cs typeface="KodchiangUPC" pitchFamily="18" charset="-34"/>
              </a:rPr>
              <a:t>	ผ่าน (1) 	ระบุสิ่งที่โจทย์กำหนดและสิ่งที่				โจทย์ถามได้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800" b="1">
                <a:solidFill>
                  <a:srgbClr val="336600"/>
                </a:solidFill>
                <a:latin typeface="Times New Roman" pitchFamily="18" charset="0"/>
                <a:cs typeface="KodchiangUPC" pitchFamily="18" charset="-34"/>
              </a:rPr>
              <a:t>	ไม่ผ่าน (0) 	เขียนผิด</a:t>
            </a:r>
          </a:p>
        </p:txBody>
      </p:sp>
    </p:spTree>
    <p:extLst>
      <p:ext uri="{BB962C8B-B14F-4D97-AF65-F5344CB8AC3E}">
        <p14:creationId xmlns:p14="http://schemas.microsoft.com/office/powerpoint/2010/main" val="14912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400" b="1">
                <a:solidFill>
                  <a:srgbClr val="000000"/>
                </a:solidFill>
                <a:latin typeface="Times New Roman" pitchFamily="18" charset="0"/>
                <a:cs typeface="KodchiangUPC" pitchFamily="18" charset="-34"/>
              </a:rPr>
              <a:t> </a:t>
            </a:r>
            <a:r>
              <a:rPr lang="th-TH" sz="4800" b="1">
                <a:solidFill>
                  <a:srgbClr val="000000"/>
                </a:solidFill>
                <a:latin typeface="Times New Roman" pitchFamily="18" charset="0"/>
                <a:cs typeface="KodchiangUPC" pitchFamily="18" charset="-34"/>
              </a:rPr>
              <a:t>2. การเขียนสมการ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400" b="1">
                <a:solidFill>
                  <a:srgbClr val="000000"/>
                </a:solidFill>
                <a:latin typeface="Times New Roman" pitchFamily="18" charset="0"/>
                <a:cs typeface="KodchiangUPC" pitchFamily="18" charset="-34"/>
              </a:rPr>
              <a:t>	</a:t>
            </a: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ดี (2) 	   เขียนได้ถูกต้อง  สั้น คำนวณได้เร็ว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	ผ่าน (1)  เขียนได้ถูกต้อง แต่ใช้วิธีการไม่กะทัดรัด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	ไม่ผ่าน (0) 	เขียนผิด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400" b="1">
                <a:solidFill>
                  <a:srgbClr val="336600"/>
                </a:solidFill>
                <a:latin typeface="Times New Roman" pitchFamily="18" charset="0"/>
                <a:cs typeface="KodchiangUPC" pitchFamily="18" charset="-34"/>
              </a:rPr>
              <a:t> </a:t>
            </a:r>
            <a:r>
              <a:rPr lang="th-TH" sz="4800" b="1">
                <a:solidFill>
                  <a:srgbClr val="000000"/>
                </a:solidFill>
                <a:latin typeface="Times New Roman" pitchFamily="18" charset="0"/>
                <a:cs typeface="KodchiangUPC" pitchFamily="18" charset="-34"/>
              </a:rPr>
              <a:t>3. ความสามารถในการคำนวณ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th-TH" sz="4400" b="1">
                <a:solidFill>
                  <a:srgbClr val="336600"/>
                </a:solidFill>
                <a:latin typeface="Times New Roman" pitchFamily="18" charset="0"/>
                <a:cs typeface="KodchiangUPC" pitchFamily="18" charset="-34"/>
              </a:rPr>
              <a:t>	</a:t>
            </a: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ดี (2)   ทำได้ถูกต้องเกิน 80</a:t>
            </a:r>
            <a:r>
              <a:rPr lang="en-US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%</a:t>
            </a: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 จากจำนวนข้อทั้งหมดผ่าน (1) ทำได้ถูกต้อง50-79</a:t>
            </a:r>
            <a:r>
              <a:rPr lang="en-US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%</a:t>
            </a: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 จากจำนวนข้อทั้งหมด</a:t>
            </a:r>
            <a:r>
              <a:rPr lang="en-US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 </a:t>
            </a: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ไม่ผ่าน (0) ทำได้ถูกต่ำกว่า50</a:t>
            </a:r>
            <a:r>
              <a:rPr lang="en-US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%</a:t>
            </a:r>
            <a:r>
              <a:rPr lang="th-TH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 จากจำนวนข้อทั้งหมด</a:t>
            </a:r>
            <a:r>
              <a:rPr lang="en-US" sz="4400" b="1">
                <a:solidFill>
                  <a:srgbClr val="008000"/>
                </a:solidFill>
                <a:latin typeface="Times New Roman" pitchFamily="18" charset="0"/>
                <a:cs typeface="KodchiangUPC" pitchFamily="18" charset="-34"/>
              </a:rPr>
              <a:t> </a:t>
            </a:r>
            <a:endParaRPr lang="th-TH" sz="4400" b="1">
              <a:solidFill>
                <a:srgbClr val="008000"/>
              </a:solidFill>
              <a:latin typeface="Times New Roman" pitchFamily="18" charset="0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31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2B609643-D6BD-4C97-9792-73B6033A73DA}" type="slidenum">
              <a:rPr lang="en-US" sz="1200" smtClean="0">
                <a:solidFill>
                  <a:srgbClr val="000000"/>
                </a:solidFill>
              </a:rPr>
              <a:pPr eaLnBrk="1" hangingPunct="1"/>
              <a:t>75</a:t>
            </a:fld>
            <a:endParaRPr lang="th-TH" sz="1200" smtClean="0">
              <a:solidFill>
                <a:srgbClr val="000000"/>
              </a:solidFill>
            </a:endParaRPr>
          </a:p>
        </p:txBody>
      </p:sp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684213" y="1773238"/>
            <a:ext cx="7848600" cy="39370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25000"/>
              </a:spcAft>
            </a:pPr>
            <a:r>
              <a:rPr lang="th-TH" sz="6600" b="1" dirty="0">
                <a:solidFill>
                  <a:schemeClr val="bg1"/>
                </a:solidFill>
                <a:latin typeface="Times New Roman" pitchFamily="18" charset="0"/>
              </a:rPr>
              <a:t>ตัวอย่าง </a:t>
            </a:r>
            <a:r>
              <a:rPr lang="en-US" sz="66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th-TH" sz="6600" b="1" dirty="0">
                <a:solidFill>
                  <a:schemeClr val="bg1"/>
                </a:solidFill>
                <a:latin typeface="Times New Roman" pitchFamily="18" charset="0"/>
              </a:rPr>
              <a:t>เกณฑ์การให้คะแนน</a:t>
            </a:r>
          </a:p>
          <a:p>
            <a:pPr algn="r">
              <a:spcBef>
                <a:spcPct val="50000"/>
              </a:spcBef>
              <a:spcAft>
                <a:spcPct val="25000"/>
              </a:spcAft>
            </a:pPr>
            <a:r>
              <a:rPr lang="th-TH" sz="6600" b="1" dirty="0" smtClean="0">
                <a:solidFill>
                  <a:srgbClr val="B2B2B2"/>
                </a:solidFill>
                <a:latin typeface="Times New Roman" pitchFamily="18" charset="0"/>
              </a:rPr>
              <a:t> </a:t>
            </a:r>
            <a:endParaRPr lang="th-TH" sz="6600" b="1" dirty="0">
              <a:solidFill>
                <a:srgbClr val="B2B2B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spcAft>
                <a:spcPct val="25000"/>
              </a:spcAft>
            </a:pPr>
            <a:endParaRPr lang="th-TH" sz="3600" dirty="0">
              <a:solidFill>
                <a:srgbClr val="FFFF00"/>
              </a:solidFill>
              <a:latin typeface="Angsana New" pitchFamily="18" charset="-34"/>
            </a:endParaRPr>
          </a:p>
        </p:txBody>
      </p:sp>
      <p:pic>
        <p:nvPicPr>
          <p:cNvPr id="49156" name="Picture 4" descr="CANV72L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7563"/>
            <a:ext cx="20891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23291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4FF92425-1EDC-4FD3-9145-02E055DA8D67}" type="slidenum">
              <a:rPr lang="en-US" sz="1200" smtClean="0">
                <a:solidFill>
                  <a:srgbClr val="000000"/>
                </a:solidFill>
              </a:rPr>
              <a:pPr eaLnBrk="1" hangingPunct="1"/>
              <a:t>76</a:t>
            </a:fld>
            <a:endParaRPr lang="th-TH" sz="1200" smtClean="0">
              <a:solidFill>
                <a:srgbClr val="000000"/>
              </a:solidFill>
            </a:endParaRPr>
          </a:p>
        </p:txBody>
      </p:sp>
      <p:graphicFrame>
        <p:nvGraphicFramePr>
          <p:cNvPr id="204804" name="Group 4"/>
          <p:cNvGraphicFramePr>
            <a:graphicFrameLocks noGrp="1"/>
          </p:cNvGraphicFramePr>
          <p:nvPr>
            <p:ph idx="4294967295"/>
          </p:nvPr>
        </p:nvGraphicFramePr>
        <p:xfrm>
          <a:off x="0" y="549277"/>
          <a:ext cx="9150350" cy="1870075"/>
        </p:xfrm>
        <a:graphic>
          <a:graphicData uri="http://schemas.openxmlformats.org/drawingml/2006/table">
            <a:tbl>
              <a:tblPr/>
              <a:tblGrid>
                <a:gridCol w="1936750"/>
                <a:gridCol w="1387475"/>
                <a:gridCol w="1995488"/>
                <a:gridCol w="2000250"/>
                <a:gridCol w="1830387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ระดับ 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00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ระดับ 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00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ระดับ 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00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ระดับ 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00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ระดับ 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00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2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นำเสนอเรื่องราวตามจุดประสงค์ได้อย่างชัดเจน มีประสิทธิภาพ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นำเสนอเรื่องราวตามจุดประสงค์</a:t>
                      </a:r>
                      <a:br>
                        <a:rPr kumimoji="0" lang="th-TH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</a:br>
                      <a:r>
                        <a:rPr kumimoji="0" lang="th-TH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ที่ต้องการได้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มีการกำหนดจุดประสงค์แต่ไม่สามารถนำเสนอเรื่องราวได้อย่างสมบูรณ์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พยายามกำหนดจุดประสงค์แต่ไม่สามารถนำเสนอเรื่องราวตามจุดประสงค์ได้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ไม่กำหนดจุดประสงค์และไม่มีการนำเสนอเรื่องราวตามจุดประสงค์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1697" name="Group 33"/>
          <p:cNvGraphicFramePr>
            <a:graphicFrameLocks noGrp="1"/>
          </p:cNvGraphicFramePr>
          <p:nvPr/>
        </p:nvGraphicFramePr>
        <p:xfrm>
          <a:off x="-6349" y="2708275"/>
          <a:ext cx="9150350" cy="1250950"/>
        </p:xfrm>
        <a:graphic>
          <a:graphicData uri="http://schemas.openxmlformats.org/drawingml/2006/table">
            <a:tbl>
              <a:tblPr/>
              <a:tblGrid>
                <a:gridCol w="1936750"/>
                <a:gridCol w="1387475"/>
                <a:gridCol w="1995488"/>
                <a:gridCol w="2000250"/>
                <a:gridCol w="1830387"/>
              </a:tblGrid>
              <a:tr h="125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ผู้เขียนปรับการนำเสนอ ให้เหมาะสมกับกลุ่มผู้อ่านแต่ละกลุ่ม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ผู้เขียนตระหนัก ในความสำคัญของผู้อ่าน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ผู้เขียนตระหนักในความ สำคัญของผู้อ่าน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ผู้เขียนให้ความสำคัญ กับผู้อ่านน้อยมาก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ไม่ให้ความสำคัญ</a:t>
                      </a:r>
                      <a:br>
                        <a:rPr kumimoji="0" lang="th-TH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</a:br>
                      <a:r>
                        <a:rPr kumimoji="0" lang="th-TH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กับผู้อ่านเลย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484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87164"/>
              </p:ext>
            </p:extLst>
          </p:nvPr>
        </p:nvGraphicFramePr>
        <p:xfrm>
          <a:off x="-12699" y="4005263"/>
          <a:ext cx="9150350" cy="1371600"/>
        </p:xfrm>
        <a:graphic>
          <a:graphicData uri="http://schemas.openxmlformats.org/drawingml/2006/table">
            <a:tbl>
              <a:tblPr/>
              <a:tblGrid>
                <a:gridCol w="1936750"/>
                <a:gridCol w="1387475"/>
                <a:gridCol w="1995488"/>
                <a:gridCol w="2000250"/>
                <a:gridCol w="1830387"/>
              </a:tblGrid>
              <a:tr h="125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การนำเสนอความคิด เหตุการณ์ตามลำดับ เรื่องราวเป็นไปอย่างมี ประสิทธิภาพ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การนำเสนอความคิดเป็นไปตามเหตุการณ์ลำดับที่เหมาะสม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การนำเสนอความคิด เหตุการณ์ส่วนใหญ่เป็นไปตามลำดับที่ เหมาะสม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การนำเสนอความคิด เหตุการณ์บางส่วนที่เป็นไปตามลำดับที่เหมาะสม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การนำเสนอความคิด เหตุการณ์ไม่ชัดเจน ไม่เป็นระบบ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4862" name="Text Box 62"/>
          <p:cNvSpPr txBox="1">
            <a:spLocks noChangeArrowheads="1"/>
          </p:cNvSpPr>
          <p:nvPr/>
        </p:nvSpPr>
        <p:spPr bwMode="auto">
          <a:xfrm>
            <a:off x="179389" y="-27384"/>
            <a:ext cx="3057525" cy="641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kumimoji="1" lang="th-TH" sz="3600" b="1" dirty="0">
                <a:solidFill>
                  <a:srgbClr val="000000"/>
                </a:solidFill>
                <a:latin typeface="Times New Roman" pitchFamily="18" charset="0"/>
              </a:rPr>
              <a:t>การนำเสนอเรื่องราว</a:t>
            </a:r>
          </a:p>
        </p:txBody>
      </p:sp>
      <p:sp>
        <p:nvSpPr>
          <p:cNvPr id="204864" name="Text Box 64"/>
          <p:cNvSpPr txBox="1">
            <a:spLocks noChangeArrowheads="1"/>
          </p:cNvSpPr>
          <p:nvPr/>
        </p:nvSpPr>
        <p:spPr bwMode="auto">
          <a:xfrm>
            <a:off x="0" y="5590981"/>
            <a:ext cx="3704860" cy="64633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kumimoji="1" lang="th-TH" sz="3600" b="1" dirty="0">
                <a:solidFill>
                  <a:srgbClr val="000000"/>
                </a:solidFill>
                <a:latin typeface="Times New Roman" pitchFamily="18" charset="0"/>
              </a:rPr>
              <a:t>การลำดับความคิด/เหตุการณ์</a:t>
            </a:r>
          </a:p>
        </p:txBody>
      </p:sp>
    </p:spTree>
    <p:extLst>
      <p:ext uri="{BB962C8B-B14F-4D97-AF65-F5344CB8AC3E}">
        <p14:creationId xmlns:p14="http://schemas.microsoft.com/office/powerpoint/2010/main" val="343659232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4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4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2" grpId="0" animBg="1"/>
      <p:bldP spid="20486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4F05C01D-5333-489F-9D59-B8DA13C7FF66}" type="slidenum">
              <a:rPr lang="en-US" sz="1200" smtClean="0">
                <a:solidFill>
                  <a:srgbClr val="000000"/>
                </a:solidFill>
              </a:rPr>
              <a:pPr eaLnBrk="1" hangingPunct="1"/>
              <a:t>77</a:t>
            </a:fld>
            <a:endParaRPr lang="th-TH" sz="1200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7993063" y="117475"/>
            <a:ext cx="11509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r"/>
            <a:r>
              <a:rPr lang="th-TH" sz="1800" b="1">
                <a:solidFill>
                  <a:srgbClr val="000000"/>
                </a:solidFill>
                <a:latin typeface="Tahoma" pitchFamily="34" charset="0"/>
                <a:cs typeface="FreesiaUPC" pitchFamily="34" charset="-34"/>
              </a:rPr>
              <a:t>(ต่อ)</a:t>
            </a:r>
          </a:p>
        </p:txBody>
      </p:sp>
      <p:graphicFrame>
        <p:nvGraphicFramePr>
          <p:cNvPr id="206884" name="Group 36"/>
          <p:cNvGraphicFramePr>
            <a:graphicFrameLocks noGrp="1"/>
          </p:cNvGraphicFramePr>
          <p:nvPr>
            <p:ph idx="4294967295"/>
          </p:nvPr>
        </p:nvGraphicFramePr>
        <p:xfrm>
          <a:off x="0" y="836613"/>
          <a:ext cx="9180513" cy="2614612"/>
        </p:xfrm>
        <a:graphic>
          <a:graphicData uri="http://schemas.openxmlformats.org/drawingml/2006/table">
            <a:tbl>
              <a:tblPr/>
              <a:tblGrid>
                <a:gridCol w="1835150"/>
                <a:gridCol w="1665288"/>
                <a:gridCol w="1889125"/>
                <a:gridCol w="1758950"/>
                <a:gridCol w="2032000"/>
              </a:tblGrid>
              <a:tr h="436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ระดับ 5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00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ระดับ 4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00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ระดับ 3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00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ระดับ 2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00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ระดับ 1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50000">
                          <a:srgbClr val="FFFF00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181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6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  </a:t>
                      </a:r>
                      <a:r>
                        <a:rPr kumimoji="0" lang="th-TH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คำที่เขียนทั้งหมดอยู่บนแนวเส้นบรรทัด  และมีระยะห่างระหว่างคำที่สม่ำเสมออถูกต้อง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คำที่เขียนทั้งหมดอยู่บนแนวเส้นบรรทัดและมีระยะห่างระหว่างคำ ที่พอดี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คำส่วนใหญ่อยู่บนแนวบรรทัด มีระยะห่างระหว่างคำ พอดี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คำบางคำอยู่บนแนวบรรทัด และมีระยะห่างระหว่างคำ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คำที่เขียนไม่อยู่บน</a:t>
                      </a:r>
                      <a:br>
                        <a:rPr kumimoji="0" lang="th-TH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</a:br>
                      <a:r>
                        <a:rPr kumimoji="0" lang="th-TH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DilleniaUPC" pitchFamily="18" charset="-34"/>
                        </a:rPr>
                        <a:t>บรรทัด ไม่มีระยะห่างระหว่างคำ</a:t>
                      </a:r>
                    </a:p>
                  </a:txBody>
                  <a:tcPr marT="45731" marB="4573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206883" name="Rectangle 35"/>
          <p:cNvSpPr>
            <a:spLocks noChangeArrowheads="1"/>
          </p:cNvSpPr>
          <p:nvPr/>
        </p:nvSpPr>
        <p:spPr bwMode="auto">
          <a:xfrm>
            <a:off x="107504" y="56818"/>
            <a:ext cx="2901756" cy="707886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th-TH" sz="4000" b="1" dirty="0">
                <a:solidFill>
                  <a:srgbClr val="000000"/>
                </a:solidFill>
                <a:latin typeface="Times New Roman" pitchFamily="18" charset="0"/>
              </a:rPr>
              <a:t>มารยาทในการเขียน</a:t>
            </a:r>
          </a:p>
        </p:txBody>
      </p:sp>
    </p:spTree>
    <p:extLst>
      <p:ext uri="{BB962C8B-B14F-4D97-AF65-F5344CB8AC3E}">
        <p14:creationId xmlns:p14="http://schemas.microsoft.com/office/powerpoint/2010/main" val="18111767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8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2366574"/>
          </a:xfrm>
          <a:solidFill>
            <a:schemeClr val="tx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8800" b="1" dirty="0" smtClean="0">
                <a:ln w="6350">
                  <a:solidFill>
                    <a:srgbClr val="0033CC"/>
                  </a:solidFill>
                </a:ln>
                <a:solidFill>
                  <a:srgbClr val="0033CC"/>
                </a:solidFill>
                <a:latin typeface="AngsanaUPC" pitchFamily="18" charset="-34"/>
                <a:cs typeface="AngsanaUPC" pitchFamily="18" charset="-34"/>
              </a:rPr>
              <a:t>4. </a:t>
            </a:r>
            <a:r>
              <a:rPr lang="th-TH" sz="8800" b="1" dirty="0" smtClean="0">
                <a:ln w="6350">
                  <a:solidFill>
                    <a:srgbClr val="0033CC"/>
                  </a:solidFill>
                </a:ln>
                <a:solidFill>
                  <a:srgbClr val="0033CC"/>
                </a:solidFill>
                <a:latin typeface="AngsanaUPC" pitchFamily="18" charset="-34"/>
                <a:cs typeface="AngsanaUPC" pitchFamily="18" charset="-34"/>
              </a:rPr>
              <a:t>การจัดกิจกรรมการเรียนรู้</a:t>
            </a:r>
            <a:endParaRPr lang="th-TH" sz="8800" b="1" dirty="0">
              <a:ln w="6350">
                <a:solidFill>
                  <a:srgbClr val="0033CC"/>
                </a:solidFill>
              </a:ln>
              <a:solidFill>
                <a:srgbClr val="0033CC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349686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2"/>
            <a:ext cx="9144000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/>
                <a:cs typeface="DilleniaUPC"/>
              </a:rPr>
              <a:t>หลักการ แนวคิด ในการจัดกิจกรรมการเรียนรู้</a:t>
            </a:r>
          </a:p>
        </p:txBody>
      </p:sp>
      <p:sp>
        <p:nvSpPr>
          <p:cNvPr id="9" name="วงรี 8"/>
          <p:cNvSpPr/>
          <p:nvPr/>
        </p:nvSpPr>
        <p:spPr>
          <a:xfrm>
            <a:off x="3500439" y="1214438"/>
            <a:ext cx="1785937" cy="535781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เป้าหมายสำคัญสำหรับ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การพัฒนาเด็กและเยาวชน</a:t>
            </a: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285750" y="1500188"/>
            <a:ext cx="27559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มาตรฐานการเรียนรู้/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ตัวชี้วัด</a:t>
            </a: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357188" y="3286127"/>
            <a:ext cx="2786062" cy="1071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สมรรถนะสำคัญ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ของผู้เรียน</a:t>
            </a: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428625" y="5000627"/>
            <a:ext cx="2703513" cy="1071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คุณลักษณะ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อันพึงประสงค์</a:t>
            </a:r>
          </a:p>
        </p:txBody>
      </p:sp>
      <p:sp>
        <p:nvSpPr>
          <p:cNvPr id="16" name="สี่เหลี่ยมมุมมน 15"/>
          <p:cNvSpPr/>
          <p:nvPr/>
        </p:nvSpPr>
        <p:spPr>
          <a:xfrm>
            <a:off x="6007100" y="2700338"/>
            <a:ext cx="2968625" cy="72866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black"/>
                </a:solidFill>
              </a:rPr>
              <a:t>เน้นผู้เรียนเป็นสำคัญ</a:t>
            </a:r>
          </a:p>
        </p:txBody>
      </p:sp>
      <p:sp>
        <p:nvSpPr>
          <p:cNvPr id="17" name="สี่เหลี่ยมมุมมน 16"/>
          <p:cNvSpPr/>
          <p:nvPr/>
        </p:nvSpPr>
        <p:spPr>
          <a:xfrm>
            <a:off x="6000750" y="3571878"/>
            <a:ext cx="3000375" cy="10001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</a:rPr>
              <a:t>ความแตกต่างระหว่างบุคคล</a:t>
            </a: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6027739" y="4714877"/>
            <a:ext cx="2913062" cy="7858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black"/>
                </a:solidFill>
              </a:rPr>
              <a:t>พัฒนาการทางสมอง</a:t>
            </a:r>
          </a:p>
        </p:txBody>
      </p:sp>
      <p:sp>
        <p:nvSpPr>
          <p:cNvPr id="19" name="สี่เหลี่ยมมุมมน 18"/>
          <p:cNvSpPr/>
          <p:nvPr/>
        </p:nvSpPr>
        <p:spPr>
          <a:xfrm>
            <a:off x="6042026" y="5786438"/>
            <a:ext cx="2913063" cy="7858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black"/>
                </a:solidFill>
              </a:rPr>
              <a:t>เน้นความรู้คู่คุณธรรม</a:t>
            </a:r>
          </a:p>
        </p:txBody>
      </p:sp>
      <p:sp>
        <p:nvSpPr>
          <p:cNvPr id="14" name="ลูกศรขวาท้ายขีด 13"/>
          <p:cNvSpPr/>
          <p:nvPr/>
        </p:nvSpPr>
        <p:spPr>
          <a:xfrm>
            <a:off x="3143251" y="1928815"/>
            <a:ext cx="500063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5" name="ลูกศรขวาท้ายขีด 14"/>
          <p:cNvSpPr/>
          <p:nvPr/>
        </p:nvSpPr>
        <p:spPr>
          <a:xfrm>
            <a:off x="3143250" y="3571877"/>
            <a:ext cx="357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0" name="ลูกศรขวาท้ายขีด 19"/>
          <p:cNvSpPr/>
          <p:nvPr/>
        </p:nvSpPr>
        <p:spPr>
          <a:xfrm>
            <a:off x="3173413" y="5318127"/>
            <a:ext cx="469900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7" name="ลูกศรขวาท้ายขีด 26"/>
          <p:cNvSpPr/>
          <p:nvPr/>
        </p:nvSpPr>
        <p:spPr>
          <a:xfrm>
            <a:off x="5832476" y="2871788"/>
            <a:ext cx="144463" cy="285750"/>
          </a:xfrm>
          <a:prstGeom prst="stripedRight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8" name="ลูกศรขวาท้ายขีด 27"/>
          <p:cNvSpPr/>
          <p:nvPr/>
        </p:nvSpPr>
        <p:spPr>
          <a:xfrm>
            <a:off x="5830889" y="3871913"/>
            <a:ext cx="142875" cy="285750"/>
          </a:xfrm>
          <a:prstGeom prst="stripedRight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9" name="ลูกศรขวาท้ายขีด 28"/>
          <p:cNvSpPr/>
          <p:nvPr/>
        </p:nvSpPr>
        <p:spPr>
          <a:xfrm>
            <a:off x="5818188" y="4902200"/>
            <a:ext cx="184150" cy="312738"/>
          </a:xfrm>
          <a:prstGeom prst="stripedRight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0" name="ลูกศรขวาท้ายขีด 29"/>
          <p:cNvSpPr/>
          <p:nvPr/>
        </p:nvSpPr>
        <p:spPr>
          <a:xfrm>
            <a:off x="5803900" y="5943600"/>
            <a:ext cx="198438" cy="285750"/>
          </a:xfrm>
          <a:prstGeom prst="stripedRight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5643562" y="1535114"/>
            <a:ext cx="3500437" cy="10302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prstClr val="white"/>
                </a:solidFill>
                <a:effectLst>
                  <a:glow rad="228600">
                    <a:srgbClr val="E40059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หลักการจัดการเรียนรู้</a:t>
            </a:r>
          </a:p>
        </p:txBody>
      </p:sp>
      <p:sp>
        <p:nvSpPr>
          <p:cNvPr id="24" name="ลูกศรขึ้น 23"/>
          <p:cNvSpPr/>
          <p:nvPr/>
        </p:nvSpPr>
        <p:spPr>
          <a:xfrm>
            <a:off x="5573713" y="2571750"/>
            <a:ext cx="284162" cy="3600450"/>
          </a:xfrm>
          <a:prstGeom prst="up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ln w="12700">
                <a:solidFill>
                  <a:srgbClr val="D2D2D2">
                    <a:satMod val="155000"/>
                  </a:srgbClr>
                </a:solidFill>
                <a:prstDash val="solid"/>
              </a:ln>
              <a:solidFill>
                <a:srgbClr val="66666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53362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3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0"/>
                <a:gridCol w="1500198"/>
                <a:gridCol w="1285884"/>
                <a:gridCol w="2928958"/>
                <a:gridCol w="1214446"/>
                <a:gridCol w="1214414"/>
              </a:tblGrid>
              <a:tr h="2213469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หน่วยที่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ชื่อหน่วยการเรียนรู้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err="1" smtClean="0">
                          <a:latin typeface="BrowalliaUPC" pitchFamily="34" charset="-34"/>
                          <a:cs typeface="DilleniaUPC" pitchFamily="18" charset="-34"/>
                        </a:rPr>
                        <a:t>มฐ.</a:t>
                      </a:r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/</a:t>
                      </a:r>
                    </a:p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ตัวชี้วัด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สาระสำคัญ/ความคิด</a:t>
                      </a:r>
                    </a:p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รวบยอด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เวลา</a:t>
                      </a:r>
                    </a:p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(ชั่วโมง)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น้ำหนักคะแนน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644531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๑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052352" y="2182305"/>
            <a:ext cx="1398140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ศาสนา</a:t>
            </a:r>
          </a:p>
          <a:p>
            <a:pPr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นำชีวิต</a:t>
            </a:r>
          </a:p>
          <a:p>
            <a:pPr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พิชิตสุข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54801" y="2230933"/>
            <a:ext cx="91884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ส๑.๑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488275" y="3302503"/>
            <a:ext cx="121058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ป.๔/๒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73098" y="3929068"/>
            <a:ext cx="119295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ป.๔/๓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491243" y="4516949"/>
            <a:ext cx="11961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ป.๔/๘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15528" y="5214952"/>
            <a:ext cx="101502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ส๑.๒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786182" y="2357430"/>
            <a:ext cx="3071834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ศาสนาเป็นศูนย์รวมจิตใจของศาสนิกชน การศึกษาพุทธประวัติประวัติศาสดา</a:t>
            </a:r>
          </a:p>
          <a:p>
            <a:pPr>
              <a:defRPr/>
            </a:pPr>
            <a:r>
              <a:rPr lang="th-TH" sz="3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ประวัติสาวก และ</a:t>
            </a:r>
          </a:p>
          <a:p>
            <a:pPr>
              <a:defRPr/>
            </a:pPr>
            <a:r>
              <a:rPr lang="th-TH" sz="3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คำสอนต่างๆ ควรค่า</a:t>
            </a:r>
          </a:p>
          <a:p>
            <a:pPr>
              <a:defRPr/>
            </a:pPr>
            <a:r>
              <a:rPr lang="th-TH" sz="3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แก่การนำมาเป็นแบบอย่างในการดำเนินชีวิต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08279" y="2285994"/>
            <a:ext cx="47961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๑.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501422" y="2786060"/>
            <a:ext cx="111440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ป.๔/๑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500298" y="5731395"/>
            <a:ext cx="117211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ป.๔/๑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958771" y="2305180"/>
            <a:ext cx="68480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๑๒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8226559" y="2318243"/>
            <a:ext cx="66717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๑๔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7"/>
            <a:ext cx="8434388" cy="2087563"/>
          </a:xfrm>
          <a:solidFill>
            <a:srgbClr val="FFFF99">
              <a:alpha val="87057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smtClean="0">
                <a:solidFill>
                  <a:schemeClr val="accent2"/>
                </a:solidFill>
                <a:latin typeface="Angsana New" pitchFamily="18" charset="-34"/>
                <a:cs typeface="DilleniaUPC" pitchFamily="18" charset="-34"/>
              </a:rPr>
              <a:t>	</a:t>
            </a:r>
            <a:r>
              <a:rPr lang="th-TH" i="1" smtClean="0">
                <a:solidFill>
                  <a:schemeClr val="accent2"/>
                </a:solidFill>
                <a:latin typeface="Angsana New" pitchFamily="18" charset="-34"/>
              </a:rPr>
              <a:t>     </a:t>
            </a:r>
            <a:r>
              <a:rPr lang="th-TH" i="1" smtClean="0">
                <a:latin typeface="Angsana New" pitchFamily="18" charset="-34"/>
              </a:rPr>
              <a:t>“</a:t>
            </a:r>
            <a:r>
              <a:rPr lang="th-TH" b="1" i="1" smtClean="0">
                <a:solidFill>
                  <a:schemeClr val="bg1"/>
                </a:solidFill>
                <a:latin typeface="Angsana New" pitchFamily="18" charset="-34"/>
              </a:rPr>
              <a:t>การสอนให้ได้ผลดีนั้น ควรจะต้องเริ่มที่หลักการและจัดกระบวนการสอนให้สอดคล้องกับหลักการโดยใช้รูปแบบการเรียนการสอน   วิธีการสอน และเทคนิคการสอน ซึ่งมีอยู่หลากหลายเข้ามาช่วยให้กระบวนการสอนเกิดประสิทธิภาพสูงสุด”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-3213100" y="3146425"/>
            <a:ext cx="4343400" cy="3968750"/>
          </a:xfrm>
          <a:custGeom>
            <a:avLst/>
            <a:gdLst>
              <a:gd name="T0" fmla="*/ 2147483647 w 64000"/>
              <a:gd name="T1" fmla="*/ 2147483647 h 64000"/>
              <a:gd name="T2" fmla="*/ 2147483647 w 64000"/>
              <a:gd name="T3" fmla="*/ 2147483647 h 64000"/>
              <a:gd name="T4" fmla="*/ 2147483647 w 64000"/>
              <a:gd name="T5" fmla="*/ 2147483647 h 64000"/>
              <a:gd name="T6" fmla="*/ 2147483647 w 64000"/>
              <a:gd name="T7" fmla="*/ 2147483647 h 64000"/>
              <a:gd name="T8" fmla="*/ 2147483647 w 64000"/>
              <a:gd name="T9" fmla="*/ 2147483647 h 64000"/>
              <a:gd name="T10" fmla="*/ 2147483647 w 64000"/>
              <a:gd name="T11" fmla="*/ 2147483647 h 64000"/>
              <a:gd name="T12" fmla="*/ 2147483647 w 64000"/>
              <a:gd name="T13" fmla="*/ 2147483647 h 64000"/>
              <a:gd name="T14" fmla="*/ 2147483647 w 64000"/>
              <a:gd name="T15" fmla="*/ 2147483647 h 64000"/>
              <a:gd name="T16" fmla="*/ 2147483647 w 64000"/>
              <a:gd name="T17" fmla="*/ 2147483647 h 64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47356 w 64000"/>
              <a:gd name="T28" fmla="*/ -28075 h 64000"/>
              <a:gd name="T29" fmla="*/ 47356 w 64000"/>
              <a:gd name="T30" fmla="*/ 28075 h 64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000" h="64000">
                <a:moveTo>
                  <a:pt x="47356" y="3925"/>
                </a:moveTo>
                <a:cubicBezTo>
                  <a:pt x="57618" y="9538"/>
                  <a:pt x="64000" y="20303"/>
                  <a:pt x="64000" y="32000"/>
                </a:cubicBezTo>
                <a:cubicBezTo>
                  <a:pt x="64000" y="43696"/>
                  <a:pt x="57618" y="54461"/>
                  <a:pt x="47356" y="60074"/>
                </a:cubicBezTo>
                <a:cubicBezTo>
                  <a:pt x="47356" y="60074"/>
                  <a:pt x="47356" y="60074"/>
                  <a:pt x="47355" y="60074"/>
                </a:cubicBezTo>
                <a:lnTo>
                  <a:pt x="47356" y="60075"/>
                </a:lnTo>
                <a:lnTo>
                  <a:pt x="47356" y="3925"/>
                </a:lnTo>
                <a:lnTo>
                  <a:pt x="47355" y="3925"/>
                </a:lnTo>
                <a:cubicBezTo>
                  <a:pt x="47356" y="3925"/>
                  <a:pt x="47356" y="3925"/>
                  <a:pt x="47356" y="3925"/>
                </a:cubicBezTo>
                <a:close/>
              </a:path>
            </a:pathLst>
          </a:custGeom>
          <a:solidFill>
            <a:srgbClr val="0EB0E2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sq">
            <a:solidFill>
              <a:srgbClr val="0EB0E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>
              <a:solidFill>
                <a:prstClr val="white"/>
              </a:solidFill>
            </a:endParaRP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4171950" y="4249739"/>
            <a:ext cx="5004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3200" b="1" dirty="0">
                <a:solidFill>
                  <a:srgbClr val="005BD3"/>
                </a:solidFill>
                <a:latin typeface="Angsana New" pitchFamily="18" charset="-34"/>
              </a:rPr>
              <a:t>(รองศาสตราจารย์ ดร.ทิศนา แขมมณี, </a:t>
            </a:r>
            <a:r>
              <a:rPr lang="en-US" sz="3200" b="1" dirty="0">
                <a:solidFill>
                  <a:srgbClr val="005BD3"/>
                </a:solidFill>
                <a:latin typeface="Angsana New" pitchFamily="18" charset="-34"/>
              </a:rPr>
              <a:t>2545</a:t>
            </a:r>
            <a:r>
              <a:rPr lang="th-TH" sz="3200" b="1" dirty="0">
                <a:solidFill>
                  <a:srgbClr val="005BD3"/>
                </a:solidFill>
                <a:latin typeface="Angsana New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182355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1015" y="2057400"/>
            <a:ext cx="8792308" cy="1828800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th-TH" sz="5400" b="1" dirty="0"/>
              <a:t>เทคนิคการสอน </a:t>
            </a:r>
            <a:r>
              <a:rPr lang="th-TH" sz="5400" b="1" dirty="0" smtClean="0"/>
              <a:t> </a:t>
            </a:r>
            <a:r>
              <a:rPr lang="th-TH" sz="5400" b="1" dirty="0" smtClean="0">
                <a:cs typeface="+mj-cs"/>
              </a:rPr>
              <a:t>วิธีสอน    รูปแบบการสอน    </a:t>
            </a:r>
            <a:br>
              <a:rPr lang="th-TH" sz="5400" b="1" dirty="0" smtClean="0">
                <a:cs typeface="+mj-cs"/>
              </a:rPr>
            </a:br>
            <a:r>
              <a:rPr lang="th-TH" sz="5400" b="1" dirty="0" smtClean="0">
                <a:cs typeface="+mj-cs"/>
              </a:rPr>
              <a:t>ที่ใช้ในหน่วยการเรียนรู้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28821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เทคนิคการสอน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5317" y="1743075"/>
            <a:ext cx="8427427" cy="380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 eaLnBrk="0" hangingPunct="0">
              <a:tabLst>
                <a:tab pos="2514600" algn="ctr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2514600" algn="ctr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2514600" algn="ctr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2514600" algn="ctr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2514600" algn="ctr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ctr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ctr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ctr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ctr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0"/>
              </a:spcBef>
              <a:buClr>
                <a:srgbClr val="FF0000"/>
              </a:buClr>
              <a:buSzPct val="90000"/>
              <a:buFont typeface="Wingdings" pitchFamily="2" charset="2"/>
              <a:buChar char=""/>
            </a:pPr>
            <a:r>
              <a:rPr lang="th-TH" sz="3600" b="1" smtClean="0">
                <a:solidFill>
                  <a:srgbClr val="000000"/>
                </a:solidFill>
                <a:latin typeface="Angsana New" pitchFamily="18" charset="-34"/>
              </a:rPr>
              <a:t>กลวิธีต่างๆ ที่ใช้เสริมขั้นตอนการสอน วิธีสอน หรือ การดำเนินการใดๆ เพื่อช่วยให้การสอนมีคุณภาพ และประสิทธิภาพมากขึ้น</a:t>
            </a:r>
          </a:p>
          <a:p>
            <a:pPr eaLnBrk="1" hangingPunct="1">
              <a:lnSpc>
                <a:spcPct val="95000"/>
              </a:lnSpc>
              <a:spcBef>
                <a:spcPct val="100000"/>
              </a:spcBef>
              <a:buClr>
                <a:srgbClr val="FF0000"/>
              </a:buClr>
              <a:buSzPct val="90000"/>
              <a:buFont typeface="Wingdings" pitchFamily="2" charset="2"/>
              <a:buChar char=""/>
            </a:pPr>
            <a:r>
              <a:rPr lang="th-TH" sz="3600" b="1" smtClean="0">
                <a:solidFill>
                  <a:srgbClr val="000000"/>
                </a:solidFill>
                <a:latin typeface="Angsana New" pitchFamily="18" charset="-34"/>
              </a:rPr>
              <a:t>ตัวอย่าง เช่น ในการบรรยาย ผู้สอนอาจใช้เทคนิค การยกตัวอย่าง การใช้คำถาม  การใช้สื่อประกอบ เพื่อช่วยให้การบรรยายมีคุณภาพ และประสิทธิภาพมากขึ้น</a:t>
            </a:r>
          </a:p>
        </p:txBody>
      </p:sp>
    </p:spTree>
    <p:extLst>
      <p:ext uri="{BB962C8B-B14F-4D97-AF65-F5344CB8AC3E}">
        <p14:creationId xmlns:p14="http://schemas.microsoft.com/office/powerpoint/2010/main" val="23563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เทคนิคการสอนต่างๆ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98685" y="1631950"/>
            <a:ext cx="6850674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65000"/>
              <a:buFont typeface="Wingdings" pitchFamily="2" charset="2"/>
              <a:buChar char="¯"/>
            </a:pPr>
            <a:r>
              <a:rPr lang="th-TH" sz="3800" b="1" smtClean="0">
                <a:solidFill>
                  <a:srgbClr val="000000"/>
                </a:solidFill>
                <a:latin typeface="Angsana New" pitchFamily="18" charset="-34"/>
              </a:rPr>
              <a:t>การใช้ผังกราฟฟิค (</a:t>
            </a:r>
            <a:r>
              <a:rPr lang="en-US" sz="3800" b="1" smtClean="0">
                <a:solidFill>
                  <a:srgbClr val="000000"/>
                </a:solidFill>
                <a:latin typeface="Angsana New" pitchFamily="18" charset="-34"/>
              </a:rPr>
              <a:t>Graphic Organizer)</a:t>
            </a:r>
            <a:endParaRPr lang="th-TH" sz="3800" b="1" smtClean="0">
              <a:solidFill>
                <a:srgbClr val="000000"/>
              </a:solidFill>
              <a:latin typeface="Angsana New" pitchFamily="18" charset="-34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65000"/>
              <a:buFont typeface="Wingdings" pitchFamily="2" charset="2"/>
              <a:buChar char="¯"/>
            </a:pPr>
            <a:r>
              <a:rPr lang="th-TH" sz="3800" b="1" smtClean="0">
                <a:solidFill>
                  <a:srgbClr val="000000"/>
                </a:solidFill>
                <a:latin typeface="Angsana New" pitchFamily="18" charset="-34"/>
              </a:rPr>
              <a:t>การใช้คำถาม (</a:t>
            </a:r>
            <a:r>
              <a:rPr lang="en-US" sz="3800" b="1" smtClean="0">
                <a:solidFill>
                  <a:srgbClr val="000000"/>
                </a:solidFill>
                <a:latin typeface="Angsana New" pitchFamily="18" charset="-34"/>
              </a:rPr>
              <a:t>Questioning)</a:t>
            </a:r>
            <a:endParaRPr lang="th-TH" sz="3800" b="1" smtClean="0">
              <a:solidFill>
                <a:srgbClr val="000000"/>
              </a:solidFill>
              <a:latin typeface="Angsana New" pitchFamily="18" charset="-34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65000"/>
              <a:buFont typeface="Wingdings" pitchFamily="2" charset="2"/>
              <a:buChar char="¯"/>
            </a:pPr>
            <a:r>
              <a:rPr lang="th-TH" sz="3800" b="1" smtClean="0">
                <a:solidFill>
                  <a:srgbClr val="000000"/>
                </a:solidFill>
                <a:latin typeface="Angsana New" pitchFamily="18" charset="-34"/>
              </a:rPr>
              <a:t>การจัดกลุ่ม (</a:t>
            </a:r>
            <a:r>
              <a:rPr lang="en-US" sz="3800" b="1" smtClean="0">
                <a:solidFill>
                  <a:srgbClr val="000000"/>
                </a:solidFill>
                <a:latin typeface="Angsana New" pitchFamily="18" charset="-34"/>
              </a:rPr>
              <a:t>Grouping)</a:t>
            </a:r>
            <a:endParaRPr lang="th-TH" sz="3800" b="1" smtClean="0">
              <a:solidFill>
                <a:srgbClr val="000000"/>
              </a:solidFill>
              <a:latin typeface="Angsana New" pitchFamily="18" charset="-34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65000"/>
              <a:buFont typeface="Wingdings" pitchFamily="2" charset="2"/>
              <a:buChar char="¯"/>
            </a:pPr>
            <a:r>
              <a:rPr lang="th-TH" sz="3800" b="1" smtClean="0">
                <a:solidFill>
                  <a:srgbClr val="000000"/>
                </a:solidFill>
                <a:latin typeface="Angsana New" pitchFamily="18" charset="-34"/>
              </a:rPr>
              <a:t>การสร้างแรงจูงใจ (</a:t>
            </a:r>
            <a:r>
              <a:rPr lang="en-US" sz="3800" b="1" smtClean="0">
                <a:solidFill>
                  <a:srgbClr val="000000"/>
                </a:solidFill>
                <a:latin typeface="Angsana New" pitchFamily="18" charset="-34"/>
              </a:rPr>
              <a:t>Motivation)</a:t>
            </a:r>
            <a:endParaRPr lang="th-TH" sz="3800" b="1" smtClean="0">
              <a:solidFill>
                <a:srgbClr val="000000"/>
              </a:solidFill>
              <a:latin typeface="Angsana New" pitchFamily="18" charset="-34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65000"/>
              <a:buFont typeface="Wingdings" pitchFamily="2" charset="2"/>
              <a:buNone/>
            </a:pPr>
            <a:r>
              <a:rPr lang="th-TH" sz="3800" b="1" smtClean="0">
                <a:solidFill>
                  <a:srgbClr val="000000"/>
                </a:solidFill>
                <a:latin typeface="Angsana New" pitchFamily="18" charset="-34"/>
              </a:rPr>
              <a:t>	ฯลฯ</a:t>
            </a:r>
          </a:p>
        </p:txBody>
      </p:sp>
    </p:spTree>
    <p:extLst>
      <p:ext uri="{BB962C8B-B14F-4D97-AF65-F5344CB8AC3E}">
        <p14:creationId xmlns:p14="http://schemas.microsoft.com/office/powerpoint/2010/main" val="27145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5862" y="249238"/>
            <a:ext cx="9155723" cy="1179512"/>
          </a:xfrm>
        </p:spPr>
        <p:txBody>
          <a:bodyPr/>
          <a:lstStyle/>
          <a:p>
            <a:pPr eaLnBrk="1" hangingPunct="1"/>
            <a:r>
              <a:rPr lang="th-TH" smtClean="0"/>
              <a:t>วิธีสอน</a:t>
            </a:r>
            <a:r>
              <a:rPr lang="en-US" smtClean="0"/>
              <a:t/>
            </a:r>
            <a:br>
              <a:rPr lang="en-US" smtClean="0"/>
            </a:br>
            <a:r>
              <a:rPr lang="th-TH" sz="3600" smtClean="0"/>
              <a:t>(</a:t>
            </a:r>
            <a:r>
              <a:rPr lang="en-US" sz="3600" smtClean="0"/>
              <a:t>METHOD</a:t>
            </a:r>
            <a:r>
              <a:rPr lang="th-TH" sz="3600" smtClean="0"/>
              <a:t>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23092" y="1531939"/>
            <a:ext cx="8840666" cy="683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50863" indent="-550863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45000"/>
              </a:spcBef>
              <a:buClr>
                <a:srgbClr val="FF0000"/>
              </a:buClr>
              <a:buSzPct val="75000"/>
              <a:buFont typeface="Wingdings" pitchFamily="2" charset="2"/>
              <a:buChar char="?"/>
            </a:pPr>
            <a:r>
              <a:rPr lang="th-TH" sz="3200" b="1" smtClean="0">
                <a:solidFill>
                  <a:srgbClr val="000000"/>
                </a:solidFill>
                <a:latin typeface="Angsana New" pitchFamily="18" charset="-34"/>
              </a:rPr>
              <a:t>วิธีการต่างๆ ที่นำมาใช้ในการสอน เพื่อช่วยให้ผู้เรียนเกิดการเรียนรู้ วิธีแต่ละวิธีมีวัตถุประสงค์ และลักษณะเด่นเป็นเอกลักษณ์แตกต่างกัน</a:t>
            </a:r>
          </a:p>
          <a:p>
            <a:pPr eaLnBrk="1" hangingPunct="1">
              <a:lnSpc>
                <a:spcPct val="95000"/>
              </a:lnSpc>
              <a:spcBef>
                <a:spcPct val="45000"/>
              </a:spcBef>
              <a:buClr>
                <a:srgbClr val="FF0000"/>
              </a:buClr>
              <a:buSzPct val="75000"/>
              <a:buFont typeface="Wingdings" pitchFamily="2" charset="2"/>
              <a:buChar char="?"/>
            </a:pPr>
            <a:r>
              <a:rPr lang="th-TH" sz="3200" b="1" smtClean="0">
                <a:solidFill>
                  <a:srgbClr val="000000"/>
                </a:solidFill>
                <a:latin typeface="Angsana New" pitchFamily="18" charset="-34"/>
              </a:rPr>
              <a:t>ลักษณะเด่นของแต่ละวิธี ก็คือลักษณะเฉพาะที่ขาดไม่ได้ของวิธีนั้น  หากขาดไป           ก็จะทำให้ไม่ใช่วิธีนั้นอีกต่อไป เช่น ลักษณะเฉพาะของวิธีสอนแบบสาธิตก็คือ การแสดง/การทำให้ดู หากไม่มีการทำให้ดู ก็จะไม่ใช่วิธีสอนแบบสาธิต</a:t>
            </a:r>
          </a:p>
          <a:p>
            <a:pPr eaLnBrk="1" hangingPunct="1">
              <a:lnSpc>
                <a:spcPct val="95000"/>
              </a:lnSpc>
              <a:spcBef>
                <a:spcPct val="45000"/>
              </a:spcBef>
              <a:buClr>
                <a:srgbClr val="FF0000"/>
              </a:buClr>
              <a:buSzPct val="75000"/>
              <a:buFont typeface="Wingdings" pitchFamily="2" charset="2"/>
              <a:buChar char="?"/>
            </a:pPr>
            <a:r>
              <a:rPr lang="th-TH" sz="3200" b="1" smtClean="0">
                <a:solidFill>
                  <a:srgbClr val="000000"/>
                </a:solidFill>
                <a:latin typeface="Angsana New" pitchFamily="18" charset="-34"/>
              </a:rPr>
              <a:t>วิธีแต่ละวิธี มีวัตถุประสงค์เฉพาะ คือ เป็นวิธีที่จะช่วยให้เกิดผลเฉพาะบางประการจากการใช้วิธีนั้น เช่น วัตถุประสงค์ของวิธีสอนแบบสาธิต ก็คือการช่วยให้เห็นการปฏิบัติจริง ทำให้เห็นภาพ ทำให้เกิดความเข้าใจ และจำเรื่องที่เห็นจากการสาธิตได้ดี</a:t>
            </a:r>
          </a:p>
          <a:p>
            <a:pPr eaLnBrk="1" hangingPunct="1">
              <a:lnSpc>
                <a:spcPct val="95000"/>
              </a:lnSpc>
              <a:spcBef>
                <a:spcPct val="45000"/>
              </a:spcBef>
              <a:buClr>
                <a:srgbClr val="FF0000"/>
              </a:buClr>
              <a:buSzPct val="75000"/>
              <a:buFont typeface="Wingdings" pitchFamily="2" charset="2"/>
              <a:buChar char="?"/>
            </a:pPr>
            <a:r>
              <a:rPr lang="th-TH" sz="3200" b="1" smtClean="0">
                <a:solidFill>
                  <a:srgbClr val="000000"/>
                </a:solidFill>
                <a:latin typeface="Angsana New" pitchFamily="18" charset="-34"/>
              </a:rPr>
              <a:t>การเลือกใช้วิธีสอน จึงต้องพิจารณาว่า วิธีนั้นมีวัตถุประสงค์ คือจะช่วยให้เกิดผลอะไร  สอดคล้องกับวัตถุประสงค์ในการสอนบทเรียนที่ต้องการหรือไม่</a:t>
            </a:r>
          </a:p>
        </p:txBody>
      </p:sp>
    </p:spTree>
    <p:extLst>
      <p:ext uri="{BB962C8B-B14F-4D97-AF65-F5344CB8AC3E}">
        <p14:creationId xmlns:p14="http://schemas.microsoft.com/office/powerpoint/2010/main" val="8297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วิธีสอนแบบต่างๆ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56089" y="1190625"/>
            <a:ext cx="853440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465138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FF0000"/>
              </a:buClr>
              <a:buSzPct val="55000"/>
              <a:buFont typeface="Wingdings" pitchFamily="2" charset="2"/>
              <a:buChar char="¯"/>
            </a:pPr>
            <a:r>
              <a:rPr lang="th-TH" sz="3000" b="1" smtClean="0">
                <a:solidFill>
                  <a:srgbClr val="000000"/>
                </a:solidFill>
                <a:latin typeface="Angsana New" pitchFamily="18" charset="-34"/>
              </a:rPr>
              <a:t>บรรยาย (</a:t>
            </a:r>
            <a:r>
              <a:rPr lang="en-US" sz="3000" b="1" smtClean="0">
                <a:solidFill>
                  <a:srgbClr val="000000"/>
                </a:solidFill>
                <a:latin typeface="Angsana New" pitchFamily="18" charset="-34"/>
              </a:rPr>
              <a:t>Lecture)</a:t>
            </a:r>
            <a:endParaRPr lang="th-TH" sz="3000" b="1" smtClean="0">
              <a:solidFill>
                <a:srgbClr val="000000"/>
              </a:solidFill>
              <a:latin typeface="Angsana New" pitchFamily="18" charset="-34"/>
            </a:endParaRPr>
          </a:p>
          <a:p>
            <a:pPr eaLnBrk="1" hangingPunct="1">
              <a:lnSpc>
                <a:spcPct val="87000"/>
              </a:lnSpc>
              <a:buClr>
                <a:srgbClr val="FF0000"/>
              </a:buClr>
              <a:buSzPct val="55000"/>
              <a:buFont typeface="Wingdings" pitchFamily="2" charset="2"/>
              <a:buChar char="¯"/>
            </a:pPr>
            <a:r>
              <a:rPr lang="th-TH" sz="3000" b="1" smtClean="0">
                <a:solidFill>
                  <a:srgbClr val="000000"/>
                </a:solidFill>
                <a:latin typeface="Angsana New" pitchFamily="18" charset="-34"/>
              </a:rPr>
              <a:t>สาธิต (</a:t>
            </a:r>
            <a:r>
              <a:rPr lang="en-US" sz="3000" b="1" smtClean="0">
                <a:solidFill>
                  <a:srgbClr val="000000"/>
                </a:solidFill>
                <a:latin typeface="Angsana New" pitchFamily="18" charset="-34"/>
              </a:rPr>
              <a:t>Demonstration)</a:t>
            </a:r>
            <a:endParaRPr lang="th-TH" sz="3000" b="1" smtClean="0">
              <a:solidFill>
                <a:srgbClr val="000000"/>
              </a:solidFill>
              <a:latin typeface="Angsana New" pitchFamily="18" charset="-34"/>
            </a:endParaRPr>
          </a:p>
          <a:p>
            <a:pPr eaLnBrk="1" hangingPunct="1">
              <a:lnSpc>
                <a:spcPct val="87000"/>
              </a:lnSpc>
              <a:buClr>
                <a:srgbClr val="FF0000"/>
              </a:buClr>
              <a:buSzPct val="55000"/>
              <a:buFont typeface="Wingdings" pitchFamily="2" charset="2"/>
              <a:buChar char="¯"/>
            </a:pPr>
            <a:r>
              <a:rPr lang="th-TH" sz="3000" b="1" smtClean="0">
                <a:solidFill>
                  <a:srgbClr val="000000"/>
                </a:solidFill>
                <a:latin typeface="Angsana New" pitchFamily="18" charset="-34"/>
              </a:rPr>
              <a:t>ทัศนศึกษา (</a:t>
            </a:r>
            <a:r>
              <a:rPr lang="en-US" sz="3000" b="1" smtClean="0">
                <a:solidFill>
                  <a:srgbClr val="000000"/>
                </a:solidFill>
                <a:latin typeface="Angsana New" pitchFamily="18" charset="-34"/>
              </a:rPr>
              <a:t>Field trip)</a:t>
            </a:r>
            <a:endParaRPr lang="th-TH" sz="3000" b="1" smtClean="0">
              <a:solidFill>
                <a:srgbClr val="000000"/>
              </a:solidFill>
              <a:latin typeface="Angsana New" pitchFamily="18" charset="-34"/>
            </a:endParaRPr>
          </a:p>
          <a:p>
            <a:pPr eaLnBrk="1" hangingPunct="1">
              <a:lnSpc>
                <a:spcPct val="87000"/>
              </a:lnSpc>
              <a:buClr>
                <a:srgbClr val="FF0000"/>
              </a:buClr>
              <a:buSzPct val="55000"/>
              <a:buFont typeface="Wingdings" pitchFamily="2" charset="2"/>
              <a:buChar char="¯"/>
            </a:pPr>
            <a:r>
              <a:rPr lang="th-TH" sz="3000" b="1" smtClean="0">
                <a:solidFill>
                  <a:srgbClr val="000000"/>
                </a:solidFill>
                <a:latin typeface="Angsana New" pitchFamily="18" charset="-34"/>
              </a:rPr>
              <a:t>อภิปรายกลุ่มย่อย (</a:t>
            </a:r>
            <a:r>
              <a:rPr lang="en-US" sz="3000" b="1" smtClean="0">
                <a:solidFill>
                  <a:srgbClr val="000000"/>
                </a:solidFill>
                <a:latin typeface="Angsana New" pitchFamily="18" charset="-34"/>
              </a:rPr>
              <a:t>Small Group Discussion)</a:t>
            </a:r>
            <a:endParaRPr lang="th-TH" sz="3000" b="1" smtClean="0">
              <a:solidFill>
                <a:srgbClr val="000000"/>
              </a:solidFill>
              <a:latin typeface="Angsana New" pitchFamily="18" charset="-34"/>
            </a:endParaRPr>
          </a:p>
          <a:p>
            <a:pPr eaLnBrk="1" hangingPunct="1">
              <a:lnSpc>
                <a:spcPct val="87000"/>
              </a:lnSpc>
              <a:buClr>
                <a:srgbClr val="FF0000"/>
              </a:buClr>
              <a:buSzPct val="55000"/>
              <a:buFont typeface="Wingdings" pitchFamily="2" charset="2"/>
              <a:buChar char="¯"/>
            </a:pPr>
            <a:r>
              <a:rPr lang="th-TH" sz="3000" b="1" smtClean="0">
                <a:solidFill>
                  <a:srgbClr val="000000"/>
                </a:solidFill>
                <a:latin typeface="Angsana New" pitchFamily="18" charset="-34"/>
              </a:rPr>
              <a:t>ละคร (</a:t>
            </a:r>
            <a:r>
              <a:rPr lang="en-US" sz="3000" b="1" smtClean="0">
                <a:solidFill>
                  <a:srgbClr val="000000"/>
                </a:solidFill>
                <a:latin typeface="Angsana New" pitchFamily="18" charset="-34"/>
              </a:rPr>
              <a:t>Dramatization</a:t>
            </a:r>
            <a:r>
              <a:rPr lang="th-TH" sz="3000" b="1" smtClean="0">
                <a:solidFill>
                  <a:srgbClr val="000000"/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lnSpc>
                <a:spcPct val="87000"/>
              </a:lnSpc>
              <a:buClr>
                <a:srgbClr val="FF0000"/>
              </a:buClr>
              <a:buSzPct val="55000"/>
              <a:buFont typeface="Wingdings" pitchFamily="2" charset="2"/>
              <a:buChar char="¯"/>
            </a:pPr>
            <a:r>
              <a:rPr lang="th-TH" sz="3000" b="1" smtClean="0">
                <a:solidFill>
                  <a:srgbClr val="000000"/>
                </a:solidFill>
                <a:latin typeface="Angsana New" pitchFamily="18" charset="-34"/>
              </a:rPr>
              <a:t>บทบาทสมมติ (</a:t>
            </a:r>
            <a:r>
              <a:rPr lang="en-US" sz="3000" b="1" smtClean="0">
                <a:solidFill>
                  <a:srgbClr val="000000"/>
                </a:solidFill>
                <a:latin typeface="Angsana New" pitchFamily="18" charset="-34"/>
              </a:rPr>
              <a:t>Role Playing</a:t>
            </a:r>
            <a:r>
              <a:rPr lang="th-TH" sz="3000" b="1" smtClean="0">
                <a:solidFill>
                  <a:srgbClr val="000000"/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lnSpc>
                <a:spcPct val="87000"/>
              </a:lnSpc>
              <a:buClr>
                <a:srgbClr val="FF0000"/>
              </a:buClr>
              <a:buSzPct val="55000"/>
              <a:buFont typeface="Wingdings" pitchFamily="2" charset="2"/>
              <a:buChar char="¯"/>
            </a:pPr>
            <a:r>
              <a:rPr lang="th-TH" sz="3000" b="1" smtClean="0">
                <a:solidFill>
                  <a:srgbClr val="000000"/>
                </a:solidFill>
                <a:latin typeface="Angsana New" pitchFamily="18" charset="-34"/>
              </a:rPr>
              <a:t>กรณีตัวอย่าง (</a:t>
            </a:r>
            <a:r>
              <a:rPr lang="en-US" sz="3000" b="1" smtClean="0">
                <a:solidFill>
                  <a:srgbClr val="000000"/>
                </a:solidFill>
                <a:latin typeface="Angsana New" pitchFamily="18" charset="-34"/>
              </a:rPr>
              <a:t>Case)</a:t>
            </a:r>
            <a:endParaRPr lang="th-TH" sz="3000" b="1" smtClean="0">
              <a:solidFill>
                <a:srgbClr val="000000"/>
              </a:solidFill>
              <a:latin typeface="Angsana New" pitchFamily="18" charset="-34"/>
            </a:endParaRPr>
          </a:p>
          <a:p>
            <a:pPr eaLnBrk="1" hangingPunct="1">
              <a:lnSpc>
                <a:spcPct val="87000"/>
              </a:lnSpc>
              <a:buClr>
                <a:srgbClr val="FF0000"/>
              </a:buClr>
              <a:buSzPct val="55000"/>
              <a:buFont typeface="Wingdings" pitchFamily="2" charset="2"/>
              <a:buChar char="¯"/>
            </a:pPr>
            <a:r>
              <a:rPr lang="th-TH" sz="3000" b="1" smtClean="0">
                <a:solidFill>
                  <a:srgbClr val="000000"/>
                </a:solidFill>
                <a:latin typeface="Angsana New" pitchFamily="18" charset="-34"/>
              </a:rPr>
              <a:t>เกม (</a:t>
            </a:r>
            <a:r>
              <a:rPr lang="en-US" sz="3000" b="1" smtClean="0">
                <a:solidFill>
                  <a:srgbClr val="000000"/>
                </a:solidFill>
                <a:latin typeface="Angsana New" pitchFamily="18" charset="-34"/>
              </a:rPr>
              <a:t>Game</a:t>
            </a:r>
            <a:r>
              <a:rPr lang="th-TH" sz="3000" b="1" smtClean="0">
                <a:solidFill>
                  <a:srgbClr val="000000"/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lnSpc>
                <a:spcPct val="87000"/>
              </a:lnSpc>
              <a:buClr>
                <a:srgbClr val="FF0000"/>
              </a:buClr>
              <a:buSzPct val="55000"/>
              <a:buFont typeface="Wingdings" pitchFamily="2" charset="2"/>
              <a:buChar char="¯"/>
            </a:pPr>
            <a:r>
              <a:rPr lang="th-TH" sz="3000" b="1" smtClean="0">
                <a:solidFill>
                  <a:srgbClr val="000000"/>
                </a:solidFill>
                <a:latin typeface="Angsana New" pitchFamily="18" charset="-34"/>
              </a:rPr>
              <a:t>สถานการณ์จำลอง (</a:t>
            </a:r>
            <a:r>
              <a:rPr lang="en-US" sz="3000" b="1" smtClean="0">
                <a:solidFill>
                  <a:srgbClr val="000000"/>
                </a:solidFill>
                <a:latin typeface="Angsana New" pitchFamily="18" charset="-34"/>
              </a:rPr>
              <a:t>Simulation)</a:t>
            </a:r>
            <a:endParaRPr lang="th-TH" sz="3000" b="1" smtClean="0">
              <a:solidFill>
                <a:srgbClr val="000000"/>
              </a:solidFill>
              <a:latin typeface="Angsana New" pitchFamily="18" charset="-34"/>
            </a:endParaRPr>
          </a:p>
          <a:p>
            <a:pPr eaLnBrk="1" hangingPunct="1">
              <a:lnSpc>
                <a:spcPct val="87000"/>
              </a:lnSpc>
              <a:buClr>
                <a:srgbClr val="FF0000"/>
              </a:buClr>
              <a:buSzPct val="55000"/>
              <a:buFont typeface="Wingdings" pitchFamily="2" charset="2"/>
              <a:buChar char="¯"/>
            </a:pPr>
            <a:r>
              <a:rPr lang="th-TH" sz="3000" b="1" smtClean="0">
                <a:solidFill>
                  <a:srgbClr val="000000"/>
                </a:solidFill>
                <a:latin typeface="Angsana New" pitchFamily="18" charset="-34"/>
              </a:rPr>
              <a:t>นิรนัย (</a:t>
            </a:r>
            <a:r>
              <a:rPr lang="en-US" sz="3000" b="1" smtClean="0">
                <a:solidFill>
                  <a:srgbClr val="000000"/>
                </a:solidFill>
                <a:latin typeface="Angsana New" pitchFamily="18" charset="-34"/>
              </a:rPr>
              <a:t>Deduction)</a:t>
            </a:r>
            <a:endParaRPr lang="th-TH" sz="3000" b="1" smtClean="0">
              <a:solidFill>
                <a:srgbClr val="000000"/>
              </a:solidFill>
              <a:latin typeface="Angsana New" pitchFamily="18" charset="-34"/>
            </a:endParaRPr>
          </a:p>
          <a:p>
            <a:pPr eaLnBrk="1" hangingPunct="1">
              <a:lnSpc>
                <a:spcPct val="87000"/>
              </a:lnSpc>
              <a:buClr>
                <a:srgbClr val="FF0000"/>
              </a:buClr>
              <a:buSzPct val="55000"/>
              <a:buFont typeface="Wingdings" pitchFamily="2" charset="2"/>
              <a:buChar char="¯"/>
            </a:pPr>
            <a:r>
              <a:rPr lang="th-TH" sz="3000" b="1" smtClean="0">
                <a:solidFill>
                  <a:srgbClr val="000000"/>
                </a:solidFill>
                <a:latin typeface="Angsana New" pitchFamily="18" charset="-34"/>
              </a:rPr>
              <a:t>อุปนัย (</a:t>
            </a:r>
            <a:r>
              <a:rPr lang="en-US" sz="3000" b="1" smtClean="0">
                <a:solidFill>
                  <a:srgbClr val="000000"/>
                </a:solidFill>
                <a:latin typeface="Angsana New" pitchFamily="18" charset="-34"/>
              </a:rPr>
              <a:t>Induction)</a:t>
            </a:r>
            <a:endParaRPr lang="th-TH" sz="3000" b="1" smtClean="0">
              <a:solidFill>
                <a:srgbClr val="000000"/>
              </a:solidFill>
              <a:latin typeface="Angsana New" pitchFamily="18" charset="-34"/>
            </a:endParaRPr>
          </a:p>
          <a:p>
            <a:pPr eaLnBrk="1" hangingPunct="1">
              <a:lnSpc>
                <a:spcPct val="87000"/>
              </a:lnSpc>
              <a:buClr>
                <a:srgbClr val="FF0000"/>
              </a:buClr>
              <a:buSzPct val="55000"/>
              <a:buFont typeface="Wingdings" pitchFamily="2" charset="2"/>
              <a:buChar char="¯"/>
            </a:pPr>
            <a:r>
              <a:rPr lang="th-TH" sz="3000" b="1" smtClean="0">
                <a:solidFill>
                  <a:srgbClr val="000000"/>
                </a:solidFill>
                <a:latin typeface="Angsana New" pitchFamily="18" charset="-34"/>
              </a:rPr>
              <a:t>ศูนย์การเรียน (</a:t>
            </a:r>
            <a:r>
              <a:rPr lang="en-US" sz="3000" b="1" smtClean="0">
                <a:solidFill>
                  <a:srgbClr val="000000"/>
                </a:solidFill>
                <a:latin typeface="Angsana New" pitchFamily="18" charset="-34"/>
              </a:rPr>
              <a:t>Learning Center)</a:t>
            </a:r>
            <a:endParaRPr lang="th-TH" sz="3000" b="1" smtClean="0">
              <a:solidFill>
                <a:srgbClr val="000000"/>
              </a:solidFill>
              <a:latin typeface="Angsana New" pitchFamily="18" charset="-34"/>
            </a:endParaRPr>
          </a:p>
          <a:p>
            <a:pPr eaLnBrk="1" hangingPunct="1">
              <a:lnSpc>
                <a:spcPct val="87000"/>
              </a:lnSpc>
              <a:buClr>
                <a:srgbClr val="FF0000"/>
              </a:buClr>
              <a:buSzPct val="55000"/>
              <a:buFont typeface="Wingdings" pitchFamily="2" charset="2"/>
              <a:buChar char="¯"/>
            </a:pPr>
            <a:r>
              <a:rPr lang="th-TH" sz="3000" b="1" smtClean="0">
                <a:solidFill>
                  <a:srgbClr val="000000"/>
                </a:solidFill>
                <a:latin typeface="Angsana New" pitchFamily="18" charset="-34"/>
              </a:rPr>
              <a:t>บทเรียนแบบโปรแกรม (</a:t>
            </a:r>
            <a:r>
              <a:rPr lang="en-US" sz="3000" b="1" smtClean="0">
                <a:solidFill>
                  <a:srgbClr val="000000"/>
                </a:solidFill>
                <a:latin typeface="Angsana New" pitchFamily="18" charset="-34"/>
              </a:rPr>
              <a:t>Programmed Instruction)</a:t>
            </a:r>
            <a:endParaRPr lang="th-TH" sz="3000" b="1" smtClean="0">
              <a:solidFill>
                <a:srgbClr val="000000"/>
              </a:solidFill>
              <a:latin typeface="Angsana New" pitchFamily="18" charset="-34"/>
            </a:endParaRPr>
          </a:p>
          <a:p>
            <a:pPr eaLnBrk="1" hangingPunct="1">
              <a:lnSpc>
                <a:spcPct val="87000"/>
              </a:lnSpc>
              <a:buClr>
                <a:srgbClr val="FF0000"/>
              </a:buClr>
              <a:buSzPct val="55000"/>
              <a:buFont typeface="Wingdings" pitchFamily="2" charset="2"/>
              <a:buNone/>
            </a:pPr>
            <a:r>
              <a:rPr lang="th-TH" sz="3000" b="1" smtClean="0">
                <a:solidFill>
                  <a:srgbClr val="000000"/>
                </a:solidFill>
                <a:latin typeface="Angsana New" pitchFamily="18" charset="-34"/>
              </a:rPr>
              <a:t>	ฯลฯ</a:t>
            </a:r>
          </a:p>
        </p:txBody>
      </p:sp>
    </p:spTree>
    <p:extLst>
      <p:ext uri="{BB962C8B-B14F-4D97-AF65-F5344CB8AC3E}">
        <p14:creationId xmlns:p14="http://schemas.microsoft.com/office/powerpoint/2010/main" val="821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707" y="13648"/>
            <a:ext cx="2666086" cy="1183104"/>
          </a:xfrm>
        </p:spPr>
        <p:txBody>
          <a:bodyPr/>
          <a:lstStyle/>
          <a:p>
            <a:pPr algn="l" eaLnBrk="1" hangingPunct="1"/>
            <a:r>
              <a:rPr lang="th-TH" dirty="0" smtClean="0"/>
              <a:t>วิธีสอนและวัตถุประสงค์</a:t>
            </a:r>
          </a:p>
        </p:txBody>
      </p:sp>
      <p:sp>
        <p:nvSpPr>
          <p:cNvPr id="15363" name="Oval 8"/>
          <p:cNvSpPr>
            <a:spLocks/>
          </p:cNvSpPr>
          <p:nvPr/>
        </p:nvSpPr>
        <p:spPr bwMode="blackWhite">
          <a:xfrm>
            <a:off x="2906996" y="76200"/>
            <a:ext cx="6201508" cy="6718300"/>
          </a:xfrm>
          <a:prstGeom prst="ellipse">
            <a:avLst/>
          </a:prstGeom>
          <a:solidFill>
            <a:srgbClr val="002060">
              <a:alpha val="30196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th-TH" sz="1800" smtClean="0">
              <a:solidFill>
                <a:srgbClr val="000000"/>
              </a:solidFill>
            </a:endParaRPr>
          </a:p>
        </p:txBody>
      </p:sp>
      <p:sp>
        <p:nvSpPr>
          <p:cNvPr id="102404" name="Oval 8"/>
          <p:cNvSpPr>
            <a:spLocks/>
          </p:cNvSpPr>
          <p:nvPr/>
        </p:nvSpPr>
        <p:spPr bwMode="blackWhite">
          <a:xfrm>
            <a:off x="4407877" y="1757363"/>
            <a:ext cx="3163766" cy="3427412"/>
          </a:xfrm>
          <a:prstGeom prst="ellipse">
            <a:avLst/>
          </a:prstGeom>
          <a:solidFill>
            <a:srgbClr val="002060">
              <a:alpha val="54901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h-TH" sz="1800" smtClean="0">
              <a:solidFill>
                <a:srgbClr val="000000"/>
              </a:solidFill>
              <a:cs typeface="EucrosiaUPC" pitchFamily="18" charset="-34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blackWhite">
          <a:xfrm>
            <a:off x="5989027" y="111125"/>
            <a:ext cx="0" cy="67183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blackWhite">
          <a:xfrm>
            <a:off x="5436579" y="2033588"/>
            <a:ext cx="59182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th-TH" sz="3000" smtClean="0">
                <a:solidFill>
                  <a:srgbClr val="FFFFFF"/>
                </a:solidFill>
                <a:latin typeface="Angsana New" pitchFamily="18" charset="-34"/>
                <a:cs typeface="EucrosiaUPC" pitchFamily="18" charset="-34"/>
              </a:rPr>
              <a:t>เกม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blackWhite">
          <a:xfrm rot="1500000">
            <a:off x="6009543" y="111125"/>
            <a:ext cx="0" cy="67183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blackWhite">
          <a:xfrm rot="2940000">
            <a:off x="5950927" y="329834"/>
            <a:ext cx="0" cy="620150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blackWhite">
          <a:xfrm rot="-4680000">
            <a:off x="5723488" y="2027753"/>
            <a:ext cx="102784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th-TH" sz="3000" smtClean="0">
                <a:solidFill>
                  <a:srgbClr val="FFFFFF"/>
                </a:solidFill>
                <a:latin typeface="Angsana New" pitchFamily="18" charset="-34"/>
                <a:cs typeface="EucrosiaUPC" pitchFamily="18" charset="-34"/>
              </a:rPr>
              <a:t>บรรยาย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blackWhite">
          <a:xfrm rot="-2779036">
            <a:off x="6314676" y="2220633"/>
            <a:ext cx="75693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th-TH" sz="3000" smtClean="0">
                <a:solidFill>
                  <a:srgbClr val="FFFFFF"/>
                </a:solidFill>
                <a:latin typeface="Angsana New" pitchFamily="18" charset="-34"/>
                <a:cs typeface="EucrosiaUPC" pitchFamily="18" charset="-34"/>
              </a:rPr>
              <a:t>สาธิต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blackWhite">
          <a:xfrm rot="-1680000">
            <a:off x="6482403" y="2579409"/>
            <a:ext cx="94609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th-TH" sz="3000" smtClean="0">
                <a:solidFill>
                  <a:srgbClr val="FFFFFF"/>
                </a:solidFill>
                <a:latin typeface="Angsana New" pitchFamily="18" charset="-34"/>
                <a:cs typeface="EucrosiaUPC" pitchFamily="18" charset="-34"/>
              </a:rPr>
              <a:t>ทดลอง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blackWhite">
          <a:xfrm rot="4320000">
            <a:off x="5968512" y="299671"/>
            <a:ext cx="0" cy="620150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blackWhite">
          <a:xfrm rot="5640000">
            <a:off x="5989027" y="312371"/>
            <a:ext cx="0" cy="620150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blackWhite">
          <a:xfrm rot="-180000">
            <a:off x="6745771" y="3046134"/>
            <a:ext cx="80182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th-TH" sz="3000" smtClean="0">
                <a:solidFill>
                  <a:srgbClr val="FFFFFF"/>
                </a:solidFill>
                <a:latin typeface="Angsana New" pitchFamily="18" charset="-34"/>
                <a:cs typeface="EucrosiaUPC" pitchFamily="18" charset="-34"/>
              </a:rPr>
              <a:t>นิรนัย</a:t>
            </a: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blackWhite">
          <a:xfrm rot="7080000">
            <a:off x="6032989" y="318721"/>
            <a:ext cx="0" cy="620150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blackWhite">
          <a:xfrm rot="1132146">
            <a:off x="6688047" y="3504920"/>
            <a:ext cx="83227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th-TH" sz="3000" smtClean="0">
                <a:solidFill>
                  <a:srgbClr val="FFFFFF"/>
                </a:solidFill>
                <a:latin typeface="Angsana New" pitchFamily="18" charset="-34"/>
                <a:cs typeface="EucrosiaUPC" pitchFamily="18" charset="-34"/>
              </a:rPr>
              <a:t>อุปนัย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blackWhite">
          <a:xfrm rot="2500634">
            <a:off x="6093523" y="3935134"/>
            <a:ext cx="130035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th-TH" sz="3000" smtClean="0">
                <a:solidFill>
                  <a:srgbClr val="FFFFFF"/>
                </a:solidFill>
                <a:latin typeface="Angsana New" pitchFamily="18" charset="-34"/>
                <a:cs typeface="EucrosiaUPC" pitchFamily="18" charset="-34"/>
              </a:rPr>
              <a:t>ทัศนศึกษา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blackWhite">
          <a:xfrm rot="9000000">
            <a:off x="6056435" y="73025"/>
            <a:ext cx="0" cy="67183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blackWhite">
          <a:xfrm>
            <a:off x="5930413" y="4275139"/>
            <a:ext cx="958917" cy="68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th-TH" sz="2000" smtClean="0">
                <a:solidFill>
                  <a:srgbClr val="FFFFFF"/>
                </a:solidFill>
                <a:latin typeface="Angsana New" pitchFamily="18" charset="-34"/>
                <a:cs typeface="EucrosiaUPC" pitchFamily="18" charset="-34"/>
              </a:rPr>
              <a:t>อภิปราย</a:t>
            </a:r>
          </a:p>
          <a:p>
            <a:pPr eaLnBrk="1" hangingPunct="1">
              <a:lnSpc>
                <a:spcPct val="85000"/>
              </a:lnSpc>
            </a:pPr>
            <a:r>
              <a:rPr lang="th-TH" sz="2500" smtClean="0">
                <a:solidFill>
                  <a:srgbClr val="FFFFFF"/>
                </a:solidFill>
                <a:latin typeface="Angsana New" pitchFamily="18" charset="-34"/>
                <a:cs typeface="EucrosiaUPC" pitchFamily="18" charset="-34"/>
              </a:rPr>
              <a:t>กลุ่มย่อย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blackWhite">
          <a:xfrm rot="-4684556">
            <a:off x="5103283" y="4390458"/>
            <a:ext cx="1377300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th-TH" sz="1900" smtClean="0">
                <a:solidFill>
                  <a:srgbClr val="FFFFFF"/>
                </a:solidFill>
                <a:latin typeface="Angsana New" pitchFamily="18" charset="-34"/>
                <a:cs typeface="EucrosiaUPC" pitchFamily="18" charset="-34"/>
              </a:rPr>
              <a:t>บทเรียนโปรแกรม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blackWhite">
          <a:xfrm rot="-3394233">
            <a:off x="4688397" y="4167067"/>
            <a:ext cx="1364476" cy="41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th-TH" sz="2500" smtClean="0">
                <a:solidFill>
                  <a:srgbClr val="FFFFFF"/>
                </a:solidFill>
                <a:latin typeface="Angsana New" pitchFamily="18" charset="-34"/>
                <a:cs typeface="EucrosiaUPC" pitchFamily="18" charset="-34"/>
              </a:rPr>
              <a:t>ศูนย์การเรียน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blackWhite">
          <a:xfrm rot="-1556027">
            <a:off x="4407210" y="3732091"/>
            <a:ext cx="1292341" cy="41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th-TH" sz="2500" smtClean="0">
                <a:solidFill>
                  <a:srgbClr val="FFFFFF"/>
                </a:solidFill>
                <a:latin typeface="Angsana New" pitchFamily="18" charset="-34"/>
                <a:cs typeface="EucrosiaUPC" pitchFamily="18" charset="-34"/>
              </a:rPr>
              <a:t>กรณีตัวอย่าง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blackWhite">
          <a:xfrm rot="-406374">
            <a:off x="4460964" y="3312834"/>
            <a:ext cx="75693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th-TH" sz="3000" smtClean="0">
                <a:solidFill>
                  <a:srgbClr val="FFFFFF"/>
                </a:solidFill>
                <a:latin typeface="Angsana New" pitchFamily="18" charset="-34"/>
                <a:cs typeface="EucrosiaUPC" pitchFamily="18" charset="-34"/>
              </a:rPr>
              <a:t>ละคร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blackWhite">
          <a:xfrm rot="922660">
            <a:off x="4323537" y="2919291"/>
            <a:ext cx="1398140" cy="41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th-TH" sz="2500" dirty="0" smtClean="0">
                <a:solidFill>
                  <a:srgbClr val="FFFFFF"/>
                </a:solidFill>
                <a:latin typeface="Angsana New" pitchFamily="18" charset="-34"/>
                <a:cs typeface="EucrosiaUPC" pitchFamily="18" charset="-34"/>
              </a:rPr>
              <a:t>บทบาทสมมติ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blackWhite">
          <a:xfrm>
            <a:off x="4572000" y="2444493"/>
            <a:ext cx="1215951" cy="55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65000"/>
              </a:lnSpc>
            </a:pPr>
            <a:r>
              <a:rPr lang="th-TH" sz="2000" dirty="0" smtClean="0">
                <a:solidFill>
                  <a:srgbClr val="FFFFFF"/>
                </a:solidFill>
                <a:latin typeface="Angsana New" pitchFamily="18" charset="-34"/>
                <a:cs typeface="EucrosiaUPC" pitchFamily="18" charset="-34"/>
              </a:rPr>
              <a:t>สถานการณ์</a:t>
            </a:r>
          </a:p>
          <a:p>
            <a:pPr eaLnBrk="1" hangingPunct="1">
              <a:lnSpc>
                <a:spcPct val="65000"/>
              </a:lnSpc>
            </a:pPr>
            <a:r>
              <a:rPr lang="th-TH" sz="2600" dirty="0" smtClean="0">
                <a:solidFill>
                  <a:srgbClr val="FFFFFF"/>
                </a:solidFill>
                <a:latin typeface="Angsana New" pitchFamily="18" charset="-34"/>
                <a:cs typeface="EucrosiaUPC" pitchFamily="18" charset="-34"/>
              </a:rPr>
              <a:t>	จำลอง</a:t>
            </a:r>
          </a:p>
        </p:txBody>
      </p:sp>
      <p:grpSp>
        <p:nvGrpSpPr>
          <p:cNvPr id="15386" name="Group 26"/>
          <p:cNvGrpSpPr>
            <a:grpSpLocks/>
          </p:cNvGrpSpPr>
          <p:nvPr/>
        </p:nvGrpSpPr>
        <p:grpSpPr bwMode="auto">
          <a:xfrm>
            <a:off x="5435112" y="2989264"/>
            <a:ext cx="1058008" cy="960437"/>
            <a:chOff x="1768" y="3205"/>
            <a:chExt cx="722" cy="605"/>
          </a:xfrm>
        </p:grpSpPr>
        <p:sp>
          <p:nvSpPr>
            <p:cNvPr id="15401" name="Oval 8"/>
            <p:cNvSpPr>
              <a:spLocks/>
            </p:cNvSpPr>
            <p:nvPr/>
          </p:nvSpPr>
          <p:spPr bwMode="blackWhite">
            <a:xfrm>
              <a:off x="1827" y="3205"/>
              <a:ext cx="605" cy="605"/>
            </a:xfrm>
            <a:prstGeom prst="ellipse">
              <a:avLst/>
            </a:prstGeom>
            <a:solidFill>
              <a:srgbClr val="002060"/>
            </a:solidFill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th-TH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5402" name="Text Box 28"/>
            <p:cNvSpPr txBox="1">
              <a:spLocks noChangeArrowheads="1"/>
            </p:cNvSpPr>
            <p:nvPr/>
          </p:nvSpPr>
          <p:spPr bwMode="blackWhite">
            <a:xfrm>
              <a:off x="1768" y="3316"/>
              <a:ext cx="72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/>
              <a:r>
                <a:rPr lang="th-TH" sz="3400" b="1" smtClean="0">
                  <a:solidFill>
                    <a:srgbClr val="FFFFFF"/>
                  </a:solidFill>
                  <a:latin typeface="Angsana New" pitchFamily="18" charset="-34"/>
                </a:rPr>
                <a:t>วิธีสอน</a:t>
              </a:r>
            </a:p>
          </p:txBody>
        </p:sp>
      </p:grpSp>
      <p:sp>
        <p:nvSpPr>
          <p:cNvPr id="15387" name="Text Box 29"/>
          <p:cNvSpPr txBox="1">
            <a:spLocks noChangeArrowheads="1"/>
          </p:cNvSpPr>
          <p:nvPr/>
        </p:nvSpPr>
        <p:spPr bwMode="blackWhite">
          <a:xfrm>
            <a:off x="5934808" y="236541"/>
            <a:ext cx="1271954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th-TH" sz="1800" smtClean="0">
                <a:solidFill>
                  <a:srgbClr val="000000"/>
                </a:solidFill>
                <a:latin typeface="Angsana New" pitchFamily="18" charset="-34"/>
              </a:rPr>
              <a:t>ช่วยให้ผู้เรียนจำนวนมากเรียนรู้ เนื้อหาสาระจำนวนมากพร้อมกันในเวลาจำกัด</a:t>
            </a:r>
          </a:p>
        </p:txBody>
      </p:sp>
      <p:sp>
        <p:nvSpPr>
          <p:cNvPr id="15388" name="Text Box 30"/>
          <p:cNvSpPr txBox="1">
            <a:spLocks noChangeArrowheads="1"/>
          </p:cNvSpPr>
          <p:nvPr/>
        </p:nvSpPr>
        <p:spPr bwMode="blackWhite">
          <a:xfrm>
            <a:off x="7098323" y="795341"/>
            <a:ext cx="949569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th-TH" sz="1900" smtClean="0">
                <a:solidFill>
                  <a:srgbClr val="000000"/>
                </a:solidFill>
                <a:latin typeface="Angsana New" pitchFamily="18" charset="-34"/>
              </a:rPr>
              <a:t>เห็นการปฏิบัติจริงประจักษ์ชัดด้วยตา</a:t>
            </a:r>
          </a:p>
        </p:txBody>
      </p:sp>
      <p:sp>
        <p:nvSpPr>
          <p:cNvPr id="15389" name="Text Box 31"/>
          <p:cNvSpPr txBox="1">
            <a:spLocks noChangeArrowheads="1"/>
          </p:cNvSpPr>
          <p:nvPr/>
        </p:nvSpPr>
        <p:spPr bwMode="blackWhite">
          <a:xfrm>
            <a:off x="7590692" y="1801813"/>
            <a:ext cx="118403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th-TH" sz="1900" smtClean="0">
                <a:solidFill>
                  <a:srgbClr val="000000"/>
                </a:solidFill>
                <a:latin typeface="Angsana New" pitchFamily="18" charset="-34"/>
              </a:rPr>
              <a:t>เห็นผลของการคิด การกระทำ ประจักษ์ชัด</a:t>
            </a:r>
          </a:p>
        </p:txBody>
      </p:sp>
      <p:sp>
        <p:nvSpPr>
          <p:cNvPr id="15390" name="Text Box 32"/>
          <p:cNvSpPr txBox="1">
            <a:spLocks noChangeArrowheads="1"/>
          </p:cNvSpPr>
          <p:nvPr/>
        </p:nvSpPr>
        <p:spPr bwMode="blackWhite">
          <a:xfrm>
            <a:off x="7754815" y="2890838"/>
            <a:ext cx="1312985" cy="83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th-TH" sz="1900" smtClean="0">
                <a:solidFill>
                  <a:srgbClr val="000000"/>
                </a:solidFill>
                <a:latin typeface="Angsana New" pitchFamily="18" charset="-34"/>
              </a:rPr>
              <a:t>เรียนรู้หลักการและนำหลักการไปใช้</a:t>
            </a:r>
          </a:p>
        </p:txBody>
      </p:sp>
      <p:sp>
        <p:nvSpPr>
          <p:cNvPr id="15391" name="Text Box 33"/>
          <p:cNvSpPr txBox="1">
            <a:spLocks noChangeArrowheads="1"/>
          </p:cNvSpPr>
          <p:nvPr/>
        </p:nvSpPr>
        <p:spPr bwMode="blackWhite">
          <a:xfrm>
            <a:off x="7496908" y="3614738"/>
            <a:ext cx="161778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th-TH" sz="1900" smtClean="0">
                <a:solidFill>
                  <a:srgbClr val="000000"/>
                </a:solidFill>
                <a:latin typeface="Angsana New" pitchFamily="18" charset="-34"/>
              </a:rPr>
              <a:t>เรียนรู้จากตัวอย่างเหตุการณ์ย่อยๆ และจับหลักการของตัวอย่างเหล่านั้น</a:t>
            </a:r>
          </a:p>
        </p:txBody>
      </p:sp>
      <p:sp>
        <p:nvSpPr>
          <p:cNvPr id="15392" name="Text Box 34"/>
          <p:cNvSpPr txBox="1">
            <a:spLocks noChangeArrowheads="1"/>
          </p:cNvSpPr>
          <p:nvPr/>
        </p:nvSpPr>
        <p:spPr bwMode="blackWhite">
          <a:xfrm>
            <a:off x="7192109" y="4791077"/>
            <a:ext cx="1230923" cy="108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th-TH" sz="1900" smtClean="0">
                <a:solidFill>
                  <a:srgbClr val="000000"/>
                </a:solidFill>
                <a:latin typeface="Angsana New" pitchFamily="18" charset="-34"/>
              </a:rPr>
              <a:t>เรียนรู้จากประสบการณ์ตรงจากสภาพจริง</a:t>
            </a:r>
          </a:p>
        </p:txBody>
      </p:sp>
      <p:sp>
        <p:nvSpPr>
          <p:cNvPr id="15393" name="Text Box 35"/>
          <p:cNvSpPr txBox="1">
            <a:spLocks noChangeArrowheads="1"/>
          </p:cNvSpPr>
          <p:nvPr/>
        </p:nvSpPr>
        <p:spPr bwMode="blackWhite">
          <a:xfrm>
            <a:off x="6019800" y="5421315"/>
            <a:ext cx="1289538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th-TH" sz="1800" smtClean="0">
                <a:solidFill>
                  <a:srgbClr val="000000"/>
                </a:solidFill>
                <a:latin typeface="Angsana New" pitchFamily="18" charset="-34"/>
              </a:rPr>
              <a:t>เรียนรู้จากการมีส่วนร่วมอย่างทั่วถึงแลกเปลี่ยนความรู้และประสบการณ์</a:t>
            </a:r>
          </a:p>
        </p:txBody>
      </p:sp>
      <p:sp>
        <p:nvSpPr>
          <p:cNvPr id="15394" name="Text Box 36"/>
          <p:cNvSpPr txBox="1">
            <a:spLocks noChangeArrowheads="1"/>
          </p:cNvSpPr>
          <p:nvPr/>
        </p:nvSpPr>
        <p:spPr bwMode="blackWhite">
          <a:xfrm>
            <a:off x="4895850" y="5085184"/>
            <a:ext cx="1131277" cy="174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th-TH" sz="1400" dirty="0" smtClean="0">
                <a:solidFill>
                  <a:srgbClr val="000000"/>
                </a:solidFill>
                <a:latin typeface="Angsana New" pitchFamily="18" charset="-34"/>
              </a:rPr>
              <a:t>ผู้เรียนรายบุคคลเรียนรู้ตามความสามารถ โดยอาศัยสื่อบทเรียนที่ได้รับการออกแบบให้ผู้เรียนสามารถเรียนรู้ และตรวจสอบผลการเรียนรู้ด้วยตนเอง</a:t>
            </a:r>
          </a:p>
        </p:txBody>
      </p:sp>
      <p:sp>
        <p:nvSpPr>
          <p:cNvPr id="15395" name="Text Box 37"/>
          <p:cNvSpPr txBox="1">
            <a:spLocks noChangeArrowheads="1"/>
          </p:cNvSpPr>
          <p:nvPr/>
        </p:nvSpPr>
        <p:spPr bwMode="blackWhite">
          <a:xfrm>
            <a:off x="3808535" y="4872039"/>
            <a:ext cx="1210408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th-TH" sz="1500" smtClean="0">
                <a:solidFill>
                  <a:srgbClr val="000000"/>
                </a:solidFill>
                <a:latin typeface="Angsana New" pitchFamily="18" charset="-34"/>
              </a:rPr>
              <a:t>เรียนรู้เนื้อหา</a:t>
            </a:r>
          </a:p>
          <a:p>
            <a:pPr algn="r" eaLnBrk="1" hangingPunct="1">
              <a:lnSpc>
                <a:spcPct val="85000"/>
              </a:lnSpc>
            </a:pPr>
            <a:r>
              <a:rPr lang="th-TH" sz="1500" smtClean="0">
                <a:solidFill>
                  <a:srgbClr val="000000"/>
                </a:solidFill>
                <a:latin typeface="Angsana New" pitchFamily="18" charset="-34"/>
              </a:rPr>
              <a:t>สาระต่างๆ </a:t>
            </a:r>
          </a:p>
          <a:p>
            <a:pPr algn="r" eaLnBrk="1" hangingPunct="1">
              <a:lnSpc>
                <a:spcPct val="85000"/>
              </a:lnSpc>
            </a:pPr>
            <a:r>
              <a:rPr lang="th-TH" sz="1500" smtClean="0">
                <a:solidFill>
                  <a:srgbClr val="000000"/>
                </a:solidFill>
                <a:latin typeface="Angsana New" pitchFamily="18" charset="-34"/>
              </a:rPr>
              <a:t>ด้วยตนเอง โดยการผลัดเปลี่ยนกัน</a:t>
            </a:r>
          </a:p>
          <a:p>
            <a:pPr algn="r" eaLnBrk="1" hangingPunct="1">
              <a:lnSpc>
                <a:spcPct val="85000"/>
              </a:lnSpc>
            </a:pPr>
            <a:r>
              <a:rPr lang="th-TH" sz="1500" smtClean="0">
                <a:solidFill>
                  <a:srgbClr val="000000"/>
                </a:solidFill>
                <a:latin typeface="Angsana New" pitchFamily="18" charset="-34"/>
              </a:rPr>
              <a:t>เข้าศึกษาค้นคว้าตามศูนย์การเรียนต่างๆ</a:t>
            </a:r>
          </a:p>
        </p:txBody>
      </p:sp>
      <p:sp>
        <p:nvSpPr>
          <p:cNvPr id="15396" name="Text Box 38"/>
          <p:cNvSpPr txBox="1">
            <a:spLocks noChangeArrowheads="1"/>
          </p:cNvSpPr>
          <p:nvPr/>
        </p:nvSpPr>
        <p:spPr bwMode="blackWhite">
          <a:xfrm>
            <a:off x="3059723" y="4233865"/>
            <a:ext cx="154305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th-TH" sz="1600" smtClean="0">
                <a:solidFill>
                  <a:srgbClr val="000000"/>
                </a:solidFill>
                <a:latin typeface="Angsana New" pitchFamily="18" charset="-34"/>
              </a:rPr>
              <a:t>ฝึกฝนการเผชิญและแก้ปัญหา ฝึกการวิเคราะห์ และเรียนรู้ความคิด</a:t>
            </a:r>
          </a:p>
          <a:p>
            <a:pPr algn="ctr" eaLnBrk="1" hangingPunct="1">
              <a:lnSpc>
                <a:spcPct val="80000"/>
              </a:lnSpc>
            </a:pPr>
            <a:r>
              <a:rPr lang="th-TH" sz="1600" smtClean="0">
                <a:solidFill>
                  <a:srgbClr val="000000"/>
                </a:solidFill>
                <a:latin typeface="Angsana New" pitchFamily="18" charset="-34"/>
              </a:rPr>
              <a:t>และมุมมอง</a:t>
            </a:r>
          </a:p>
          <a:p>
            <a:pPr algn="ctr" eaLnBrk="1" hangingPunct="1">
              <a:lnSpc>
                <a:spcPct val="80000"/>
              </a:lnSpc>
            </a:pPr>
            <a:r>
              <a:rPr lang="th-TH" sz="1600" smtClean="0">
                <a:solidFill>
                  <a:srgbClr val="000000"/>
                </a:solidFill>
                <a:latin typeface="Angsana New" pitchFamily="18" charset="-34"/>
              </a:rPr>
              <a:t>ของผู้อื่น</a:t>
            </a:r>
          </a:p>
        </p:txBody>
      </p:sp>
      <p:sp>
        <p:nvSpPr>
          <p:cNvPr id="15397" name="Text Box 39"/>
          <p:cNvSpPr txBox="1">
            <a:spLocks noChangeArrowheads="1"/>
          </p:cNvSpPr>
          <p:nvPr/>
        </p:nvSpPr>
        <p:spPr bwMode="blackWhite">
          <a:xfrm>
            <a:off x="2902928" y="3243264"/>
            <a:ext cx="1289538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th-TH" sz="1800" smtClean="0">
                <a:solidFill>
                  <a:srgbClr val="000000"/>
                </a:solidFill>
                <a:latin typeface="Angsana New" pitchFamily="18" charset="-34"/>
              </a:rPr>
              <a:t>ช่วยให้เรื่องราว/ สาระมีชีวิต เห็นประจักษ์ชัดด้วยตา</a:t>
            </a:r>
          </a:p>
        </p:txBody>
      </p:sp>
      <p:sp>
        <p:nvSpPr>
          <p:cNvPr id="15398" name="Text Box 40"/>
          <p:cNvSpPr txBox="1">
            <a:spLocks noChangeArrowheads="1"/>
          </p:cNvSpPr>
          <p:nvPr/>
        </p:nvSpPr>
        <p:spPr bwMode="blackWhite">
          <a:xfrm>
            <a:off x="2930769" y="2290766"/>
            <a:ext cx="157822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th-TH" sz="1600" smtClean="0">
                <a:solidFill>
                  <a:srgbClr val="000000"/>
                </a:solidFill>
                <a:latin typeface="Angsana New" pitchFamily="18" charset="-34"/>
              </a:rPr>
              <a:t>เรียนรู้การเอาใจ</a:t>
            </a:r>
          </a:p>
          <a:p>
            <a:pPr algn="ctr" eaLnBrk="1" hangingPunct="1">
              <a:lnSpc>
                <a:spcPct val="85000"/>
              </a:lnSpc>
            </a:pPr>
            <a:r>
              <a:rPr lang="th-TH" sz="1600" smtClean="0">
                <a:solidFill>
                  <a:srgbClr val="000000"/>
                </a:solidFill>
                <a:latin typeface="Angsana New" pitchFamily="18" charset="-34"/>
              </a:rPr>
              <a:t>เขามาใส่ใจเรา ช่วยให้เข้าใจความรู้สึกและพฤติกรรมของตนและของผู้อื่น</a:t>
            </a:r>
          </a:p>
        </p:txBody>
      </p:sp>
      <p:sp>
        <p:nvSpPr>
          <p:cNvPr id="15399" name="Text Box 41"/>
          <p:cNvSpPr txBox="1">
            <a:spLocks noChangeArrowheads="1"/>
          </p:cNvSpPr>
          <p:nvPr/>
        </p:nvSpPr>
        <p:spPr bwMode="blackWhite">
          <a:xfrm>
            <a:off x="3480290" y="1374778"/>
            <a:ext cx="1578219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th-TH" sz="1900" smtClean="0">
                <a:solidFill>
                  <a:srgbClr val="000000"/>
                </a:solidFill>
                <a:latin typeface="Angsana New" pitchFamily="18" charset="-34"/>
              </a:rPr>
              <a:t>เรียนรู้ความเป็นจริงของสถานการณ์ที่มีความซับซ้อน</a:t>
            </a:r>
          </a:p>
        </p:txBody>
      </p:sp>
      <p:sp>
        <p:nvSpPr>
          <p:cNvPr id="15400" name="Text Box 42"/>
          <p:cNvSpPr txBox="1">
            <a:spLocks noChangeArrowheads="1"/>
          </p:cNvSpPr>
          <p:nvPr/>
        </p:nvSpPr>
        <p:spPr bwMode="blackWhite">
          <a:xfrm>
            <a:off x="4822583" y="423865"/>
            <a:ext cx="1157654" cy="13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th-TH" sz="1900" smtClean="0">
                <a:solidFill>
                  <a:srgbClr val="000000"/>
                </a:solidFill>
                <a:latin typeface="Angsana New" pitchFamily="18" charset="-34"/>
              </a:rPr>
              <a:t>ฝึกการเอาชนะอุปสรรคอย่างสนุกสนาน และ</a:t>
            </a:r>
          </a:p>
          <a:p>
            <a:pPr algn="ctr" eaLnBrk="1" hangingPunct="1">
              <a:lnSpc>
                <a:spcPct val="85000"/>
              </a:lnSpc>
            </a:pPr>
            <a:r>
              <a:rPr lang="th-TH" sz="1900" smtClean="0">
                <a:solidFill>
                  <a:srgbClr val="000000"/>
                </a:solidFill>
                <a:latin typeface="Angsana New" pitchFamily="18" charset="-34"/>
              </a:rPr>
              <a:t>ท้าทาย</a:t>
            </a:r>
          </a:p>
        </p:txBody>
      </p:sp>
    </p:spTree>
    <p:extLst>
      <p:ext uri="{BB962C8B-B14F-4D97-AF65-F5344CB8AC3E}">
        <p14:creationId xmlns:p14="http://schemas.microsoft.com/office/powerpoint/2010/main" val="30115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0439409"/>
          <p:cNvPicPr>
            <a:picLocks noChangeAspect="1" noChangeArrowheads="1"/>
          </p:cNvPicPr>
          <p:nvPr/>
        </p:nvPicPr>
        <p:blipFill>
          <a:blip r:embed="rId2" cstate="print">
            <a:lum bright="52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97" y="5889628"/>
            <a:ext cx="12192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55723" cy="792088"/>
          </a:xfrm>
        </p:spPr>
        <p:txBody>
          <a:bodyPr/>
          <a:lstStyle/>
          <a:p>
            <a:pPr eaLnBrk="1" hangingPunct="1"/>
            <a:r>
              <a:rPr lang="th-TH" dirty="0" smtClean="0"/>
              <a:t>รูปแบบการสอน/รูปแบบการเรียนการสอน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5250" y="770184"/>
            <a:ext cx="8956431" cy="61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985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ct val="25000"/>
              </a:spcBef>
            </a:pPr>
            <a:r>
              <a:rPr lang="th-TH" sz="3200" b="1" dirty="0" smtClean="0">
                <a:solidFill>
                  <a:srgbClr val="000000"/>
                </a:solidFill>
                <a:latin typeface="Angsana New" pitchFamily="18" charset="-34"/>
              </a:rPr>
              <a:t>รูปแบบการสอน/รูปแบบการเรียนการสอน (</a:t>
            </a:r>
            <a:r>
              <a:rPr lang="en-US" sz="3200" b="1" dirty="0" smtClean="0">
                <a:solidFill>
                  <a:srgbClr val="000000"/>
                </a:solidFill>
                <a:latin typeface="Angsana New" pitchFamily="18" charset="-34"/>
              </a:rPr>
              <a:t>Teaching</a:t>
            </a:r>
            <a:r>
              <a:rPr lang="th-TH" sz="3200" b="1" dirty="0" smtClean="0">
                <a:solidFill>
                  <a:srgbClr val="000000"/>
                </a:solidFill>
                <a:latin typeface="Angsana New" pitchFamily="18" charset="-34"/>
              </a:rPr>
              <a:t>/</a:t>
            </a:r>
            <a:r>
              <a:rPr lang="en-US" sz="3200" b="1" dirty="0" smtClean="0">
                <a:solidFill>
                  <a:srgbClr val="000000"/>
                </a:solidFill>
                <a:latin typeface="Angsana New" pitchFamily="18" charset="-34"/>
              </a:rPr>
              <a:t>Instructional Model</a:t>
            </a:r>
            <a:r>
              <a:rPr lang="th-TH" sz="3200" b="1" dirty="0" smtClean="0">
                <a:solidFill>
                  <a:srgbClr val="000000"/>
                </a:solidFill>
                <a:latin typeface="Angsana New" pitchFamily="18" charset="-34"/>
              </a:rPr>
              <a:t>) คือ แบบแผนการดำเนินการสอนที่ได้รับการจัดเป็นระบบ อย่างสัมพันธ์สอดคล้องกับทฤษฎี/หลักการเรียนรู้หรือการสอนที่รูปแบบนั้นยึดถือ และได้รับการพิสูจน์ ทดสอบ ว่ามีประสิทธิภาพ สามารถช่วยให้ผู้เรียนเกิดการเรียนรู้ตามจุดมุ่งหมายเฉพาะของรูปแบบนั้น </a:t>
            </a:r>
          </a:p>
          <a:p>
            <a:pPr eaLnBrk="1" hangingPunct="1">
              <a:lnSpc>
                <a:spcPct val="92000"/>
              </a:lnSpc>
              <a:spcBef>
                <a:spcPct val="25000"/>
              </a:spcBef>
            </a:pPr>
            <a:r>
              <a:rPr lang="th-TH" sz="3200" b="1" dirty="0" smtClean="0">
                <a:solidFill>
                  <a:srgbClr val="000000"/>
                </a:solidFill>
                <a:latin typeface="Angsana New" pitchFamily="18" charset="-34"/>
              </a:rPr>
              <a:t>แบบแผนการดำเนินการสอนดังกล่าว ประกอบด้วย ทฤษฎี/หลักการที่รูปแบบนั้นยึดถือ และกระบวนการสอนที่มีลักษณะเฉพาะ อันจะนำผู้เรียนไปสู่จุดมุ่งหมายเฉพาะที่รูปแบบนั้นกำหนด ซึ่งผู้สอนสามารถนำไปใช้เป็นแบบแผนหรือแบบอย่างในการจัดและดำเนินการสอนอื่นๆ ที่มีจุดมุ่งหมายเฉพาะเช่นเดียวกันได้  การนำรูปแบบการเรียนการสอนไปใช้    คือการนำกระบวนการหรือขั้นตอนที่รูปแบบฯ กำหนด   ไปจัดเป็นกิจกรรมการเรียนรู้ในเรื่องที่สอน  เสริมด้วยวิธีสอน และเทคนิคการสอนต่างๆ   ที่จะช่วยให้กระบวนการเรียนรู้มีความสมบูรณ์และเกิดประสิทธิภาพสูงสุด</a:t>
            </a:r>
          </a:p>
        </p:txBody>
      </p:sp>
    </p:spTree>
    <p:extLst>
      <p:ext uri="{BB962C8B-B14F-4D97-AF65-F5344CB8AC3E}">
        <p14:creationId xmlns:p14="http://schemas.microsoft.com/office/powerpoint/2010/main" val="37201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55723" cy="990600"/>
          </a:xfrm>
        </p:spPr>
        <p:txBody>
          <a:bodyPr/>
          <a:lstStyle/>
          <a:p>
            <a:pPr eaLnBrk="1" hangingPunct="1"/>
            <a:r>
              <a:rPr lang="th-TH" smtClean="0"/>
              <a:t>รูปแบบการสอนต่างๆ</a:t>
            </a:r>
          </a:p>
        </p:txBody>
      </p:sp>
      <p:sp>
        <p:nvSpPr>
          <p:cNvPr id="108547" name="AutoShape 3"/>
          <p:cNvSpPr>
            <a:spLocks noChangeArrowheads="1"/>
          </p:cNvSpPr>
          <p:nvPr/>
        </p:nvSpPr>
        <p:spPr bwMode="auto">
          <a:xfrm>
            <a:off x="-36512" y="1124744"/>
            <a:ext cx="2790293" cy="1654921"/>
          </a:xfrm>
          <a:prstGeom prst="flowChartAlternateProcess">
            <a:avLst/>
          </a:prstGeom>
          <a:solidFill>
            <a:srgbClr val="CCFF99">
              <a:alpha val="58823"/>
            </a:srgbClr>
          </a:solidFill>
          <a:ln w="9525">
            <a:solidFill>
              <a:srgbClr val="009900"/>
            </a:solidFill>
            <a:prstDash val="lgDashDot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1775" indent="-231775">
              <a:lnSpc>
                <a:spcPct val="95000"/>
              </a:lnSpc>
            </a:pPr>
            <a:r>
              <a:rPr lang="th-TH" sz="2400" b="1" dirty="0" smtClean="0">
                <a:solidFill>
                  <a:srgbClr val="009900"/>
                </a:solidFill>
                <a:latin typeface="Angsana New" pitchFamily="18" charset="-34"/>
              </a:rPr>
              <a:t>รูปแบบที่เน้นด้านพุทธพิสัย</a:t>
            </a:r>
          </a:p>
          <a:p>
            <a:pPr marL="231775" indent="-231775">
              <a:lnSpc>
                <a:spcPct val="95000"/>
              </a:lnSpc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ngsana New" pitchFamily="18" charset="-34"/>
              </a:rPr>
              <a:t>Concept Attainment Model</a:t>
            </a:r>
            <a:endParaRPr lang="th-TH" sz="2400" dirty="0" smtClean="0">
              <a:solidFill>
                <a:srgbClr val="000000"/>
              </a:solidFill>
              <a:latin typeface="Angsana New" pitchFamily="18" charset="-34"/>
            </a:endParaRPr>
          </a:p>
          <a:p>
            <a:pPr marL="231775" indent="-231775">
              <a:lnSpc>
                <a:spcPct val="95000"/>
              </a:lnSpc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ngsana New" pitchFamily="18" charset="-34"/>
              </a:rPr>
              <a:t>Gagne’ Model</a:t>
            </a:r>
            <a:endParaRPr lang="th-TH" sz="2400" dirty="0" smtClean="0">
              <a:solidFill>
                <a:srgbClr val="000000"/>
              </a:solidFill>
              <a:latin typeface="Angsana New" pitchFamily="18" charset="-34"/>
            </a:endParaRPr>
          </a:p>
          <a:p>
            <a:pPr marL="231775" indent="-231775">
              <a:lnSpc>
                <a:spcPct val="95000"/>
              </a:lnSpc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ngsana New" pitchFamily="18" charset="-34"/>
              </a:rPr>
              <a:t>Memory Model</a:t>
            </a:r>
            <a:endParaRPr lang="th-TH" sz="2400" dirty="0" smtClean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108548" name="AutoShape 4"/>
          <p:cNvSpPr>
            <a:spLocks noChangeArrowheads="1"/>
          </p:cNvSpPr>
          <p:nvPr/>
        </p:nvSpPr>
        <p:spPr bwMode="auto">
          <a:xfrm>
            <a:off x="3131840" y="1052736"/>
            <a:ext cx="2832914" cy="2017148"/>
          </a:xfrm>
          <a:prstGeom prst="flowChartAlternateProcess">
            <a:avLst/>
          </a:prstGeom>
          <a:solidFill>
            <a:srgbClr val="FFCC00">
              <a:alpha val="58823"/>
            </a:srgbClr>
          </a:solidFill>
          <a:ln w="9525">
            <a:solidFill>
              <a:schemeClr val="tx1"/>
            </a:solidFill>
            <a:prstDash val="lgDashDot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1775" indent="-231775">
              <a:lnSpc>
                <a:spcPct val="95000"/>
              </a:lnSpc>
            </a:pPr>
            <a:r>
              <a:rPr lang="th-TH" sz="2400" b="1" dirty="0" smtClean="0">
                <a:solidFill>
                  <a:srgbClr val="CC6600"/>
                </a:solidFill>
                <a:latin typeface="Angsana New" pitchFamily="18" charset="-34"/>
              </a:rPr>
              <a:t>รูปแบบที่เน้นด้านจิตพิสัย</a:t>
            </a:r>
          </a:p>
          <a:p>
            <a:pPr marL="231775" indent="-231775">
              <a:lnSpc>
                <a:spcPct val="95000"/>
              </a:lnSpc>
              <a:buFontTx/>
              <a:buChar char="•"/>
            </a:pPr>
            <a:r>
              <a:rPr lang="en-US" sz="3000" dirty="0" err="1" smtClean="0">
                <a:solidFill>
                  <a:srgbClr val="000000"/>
                </a:solidFill>
                <a:latin typeface="Angsana New" pitchFamily="18" charset="-34"/>
              </a:rPr>
              <a:t>Krathwohl’s</a:t>
            </a:r>
            <a:r>
              <a:rPr lang="en-US" sz="3000" dirty="0" smtClean="0">
                <a:solidFill>
                  <a:srgbClr val="000000"/>
                </a:solidFill>
                <a:latin typeface="Angsana New" pitchFamily="18" charset="-34"/>
              </a:rPr>
              <a:t> Model</a:t>
            </a:r>
            <a:endParaRPr lang="th-TH" sz="3000" dirty="0" smtClean="0">
              <a:solidFill>
                <a:srgbClr val="000000"/>
              </a:solidFill>
              <a:latin typeface="Angsana New" pitchFamily="18" charset="-34"/>
            </a:endParaRPr>
          </a:p>
          <a:p>
            <a:pPr marL="231775" indent="-231775">
              <a:lnSpc>
                <a:spcPct val="95000"/>
              </a:lnSpc>
              <a:buFontTx/>
              <a:buChar char="•"/>
            </a:pPr>
            <a:r>
              <a:rPr lang="en-US" sz="3000" dirty="0" err="1" smtClean="0">
                <a:solidFill>
                  <a:srgbClr val="000000"/>
                </a:solidFill>
                <a:latin typeface="Angsana New" pitchFamily="18" charset="-34"/>
              </a:rPr>
              <a:t>Jurisprudentail</a:t>
            </a:r>
            <a:r>
              <a:rPr lang="en-US" sz="3000" dirty="0" smtClean="0">
                <a:solidFill>
                  <a:srgbClr val="000000"/>
                </a:solidFill>
                <a:latin typeface="Angsana New" pitchFamily="18" charset="-34"/>
              </a:rPr>
              <a:t> Model</a:t>
            </a:r>
            <a:endParaRPr lang="th-TH" sz="3000" dirty="0" smtClean="0">
              <a:solidFill>
                <a:srgbClr val="000000"/>
              </a:solidFill>
              <a:latin typeface="Angsana New" pitchFamily="18" charset="-34"/>
            </a:endParaRPr>
          </a:p>
          <a:p>
            <a:pPr marL="231775" indent="-231775">
              <a:lnSpc>
                <a:spcPct val="95000"/>
              </a:lnSpc>
              <a:buFontTx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Angsana New" pitchFamily="18" charset="-34"/>
              </a:rPr>
              <a:t>Role Playing Model</a:t>
            </a:r>
            <a:endParaRPr lang="th-TH" sz="3000" dirty="0" smtClean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108549" name="AutoShape 5"/>
          <p:cNvSpPr>
            <a:spLocks noChangeArrowheads="1"/>
          </p:cNvSpPr>
          <p:nvPr/>
        </p:nvSpPr>
        <p:spPr bwMode="auto">
          <a:xfrm>
            <a:off x="6186219" y="1052736"/>
            <a:ext cx="2706261" cy="1946065"/>
          </a:xfrm>
          <a:prstGeom prst="flowChartAlternateProcess">
            <a:avLst/>
          </a:prstGeom>
          <a:solidFill>
            <a:srgbClr val="FFCCCC">
              <a:alpha val="58823"/>
            </a:srgbClr>
          </a:solidFill>
          <a:ln w="9525">
            <a:solidFill>
              <a:srgbClr val="FF00FF"/>
            </a:solidFill>
            <a:prstDash val="lgDashDot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1775" indent="-231775">
              <a:lnSpc>
                <a:spcPct val="95000"/>
              </a:lnSpc>
            </a:pPr>
            <a:r>
              <a:rPr lang="th-TH" sz="2400" b="1" dirty="0" smtClean="0">
                <a:solidFill>
                  <a:srgbClr val="FF0066"/>
                </a:solidFill>
                <a:latin typeface="Angsana New" pitchFamily="18" charset="-34"/>
              </a:rPr>
              <a:t>รูปแบบที่เน้นด้านทักษะพิสัย</a:t>
            </a:r>
          </a:p>
          <a:p>
            <a:pPr marL="231775" indent="-231775">
              <a:lnSpc>
                <a:spcPct val="95000"/>
              </a:lnSpc>
              <a:buFontTx/>
              <a:buChar char="•"/>
            </a:pPr>
            <a:r>
              <a:rPr lang="en-US" sz="3000" dirty="0" err="1" smtClean="0">
                <a:solidFill>
                  <a:srgbClr val="000000"/>
                </a:solidFill>
                <a:latin typeface="Angsana New" pitchFamily="18" charset="-34"/>
              </a:rPr>
              <a:t>Sympson’s</a:t>
            </a:r>
            <a:r>
              <a:rPr lang="en-US" sz="3000" dirty="0" smtClean="0">
                <a:solidFill>
                  <a:srgbClr val="000000"/>
                </a:solidFill>
                <a:latin typeface="Angsana New" pitchFamily="18" charset="-34"/>
              </a:rPr>
              <a:t> Model</a:t>
            </a:r>
            <a:endParaRPr lang="th-TH" sz="3000" dirty="0" smtClean="0">
              <a:solidFill>
                <a:srgbClr val="000000"/>
              </a:solidFill>
              <a:latin typeface="Angsana New" pitchFamily="18" charset="-34"/>
            </a:endParaRPr>
          </a:p>
          <a:p>
            <a:pPr marL="231775" indent="-231775">
              <a:lnSpc>
                <a:spcPct val="95000"/>
              </a:lnSpc>
              <a:buFontTx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Angsana New" pitchFamily="18" charset="-34"/>
              </a:rPr>
              <a:t>Harrow’s Model</a:t>
            </a:r>
            <a:endParaRPr lang="th-TH" sz="3000" dirty="0" smtClean="0">
              <a:solidFill>
                <a:srgbClr val="000000"/>
              </a:solidFill>
              <a:latin typeface="Angsana New" pitchFamily="18" charset="-34"/>
            </a:endParaRPr>
          </a:p>
          <a:p>
            <a:pPr marL="231775" indent="-231775">
              <a:lnSpc>
                <a:spcPct val="95000"/>
              </a:lnSpc>
              <a:buFontTx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Angsana New" pitchFamily="18" charset="-34"/>
              </a:rPr>
              <a:t>Dave’s Model</a:t>
            </a:r>
            <a:endParaRPr lang="th-TH" sz="3000" dirty="0" smtClean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-36512" y="3284984"/>
            <a:ext cx="4078952" cy="2048220"/>
          </a:xfrm>
          <a:prstGeom prst="flowChartAlternateProcess">
            <a:avLst/>
          </a:prstGeom>
          <a:solidFill>
            <a:srgbClr val="CCFFFF">
              <a:alpha val="58823"/>
            </a:srgbClr>
          </a:solidFill>
          <a:ln w="9525">
            <a:solidFill>
              <a:srgbClr val="0000FF"/>
            </a:solidFill>
            <a:prstDash val="lgDashDot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1775" indent="-231775">
              <a:lnSpc>
                <a:spcPct val="95000"/>
              </a:lnSpc>
            </a:pPr>
            <a:r>
              <a:rPr lang="th-TH" sz="2400" b="1" dirty="0" smtClean="0">
                <a:solidFill>
                  <a:srgbClr val="0000FF"/>
                </a:solidFill>
                <a:latin typeface="Angsana New" pitchFamily="18" charset="-34"/>
              </a:rPr>
              <a:t>รูปแบบที่เน้นทักษะกระบวนการ</a:t>
            </a:r>
          </a:p>
          <a:p>
            <a:pPr marL="231775" indent="-231775">
              <a:lnSpc>
                <a:spcPct val="95000"/>
              </a:lnSpc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ngsana New" pitchFamily="18" charset="-34"/>
              </a:rPr>
              <a:t>Group Investigation Model</a:t>
            </a:r>
            <a:endParaRPr lang="th-TH" sz="2400" dirty="0" smtClean="0">
              <a:solidFill>
                <a:srgbClr val="000000"/>
              </a:solidFill>
              <a:latin typeface="Angsana New" pitchFamily="18" charset="-34"/>
            </a:endParaRPr>
          </a:p>
          <a:p>
            <a:pPr marL="231775" indent="-231775">
              <a:lnSpc>
                <a:spcPct val="95000"/>
              </a:lnSpc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ngsana New" pitchFamily="18" charset="-34"/>
              </a:rPr>
              <a:t>Inductive Teaching Model</a:t>
            </a:r>
            <a:endParaRPr lang="th-TH" sz="2400" dirty="0" smtClean="0">
              <a:solidFill>
                <a:srgbClr val="000000"/>
              </a:solidFill>
              <a:latin typeface="Angsana New" pitchFamily="18" charset="-34"/>
            </a:endParaRPr>
          </a:p>
          <a:p>
            <a:pPr marL="231775" indent="-231775">
              <a:lnSpc>
                <a:spcPct val="95000"/>
              </a:lnSpc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ngsana New" pitchFamily="18" charset="-34"/>
              </a:rPr>
              <a:t>Creative Thinking Model</a:t>
            </a:r>
            <a:endParaRPr lang="th-TH" sz="2400" dirty="0" smtClean="0">
              <a:solidFill>
                <a:srgbClr val="000000"/>
              </a:solidFill>
              <a:latin typeface="Angsana New" pitchFamily="18" charset="-34"/>
            </a:endParaRPr>
          </a:p>
          <a:p>
            <a:pPr marL="231775" indent="-231775">
              <a:lnSpc>
                <a:spcPct val="95000"/>
              </a:lnSpc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ngsana New" pitchFamily="18" charset="-34"/>
              </a:rPr>
              <a:t>Torrance’s Future Problem</a:t>
            </a:r>
            <a:r>
              <a:rPr lang="th-TH" sz="2400" dirty="0" smtClean="0">
                <a:solidFill>
                  <a:srgbClr val="000000"/>
                </a:solidFill>
                <a:latin typeface="Angsana New" pitchFamily="18" charset="-34"/>
              </a:rPr>
              <a:t>-</a:t>
            </a:r>
            <a:r>
              <a:rPr lang="en-US" sz="2400" dirty="0" smtClean="0">
                <a:solidFill>
                  <a:srgbClr val="000000"/>
                </a:solidFill>
                <a:latin typeface="Angsana New" pitchFamily="18" charset="-34"/>
              </a:rPr>
              <a:t>Solving Model</a:t>
            </a:r>
            <a:endParaRPr lang="th-TH" sz="2400" dirty="0" smtClean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108551" name="AutoShape 7"/>
          <p:cNvSpPr>
            <a:spLocks noChangeArrowheads="1"/>
          </p:cNvSpPr>
          <p:nvPr/>
        </p:nvSpPr>
        <p:spPr bwMode="auto">
          <a:xfrm>
            <a:off x="4788024" y="3212976"/>
            <a:ext cx="3723542" cy="2107811"/>
          </a:xfrm>
          <a:prstGeom prst="flowChartAlternateProcess">
            <a:avLst/>
          </a:prstGeom>
          <a:solidFill>
            <a:srgbClr val="E1A5FF">
              <a:alpha val="58823"/>
            </a:srgbClr>
          </a:solidFill>
          <a:ln w="9525">
            <a:solidFill>
              <a:srgbClr val="9900CC"/>
            </a:solidFill>
            <a:prstDash val="lgDashDot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lnSpc>
                <a:spcPct val="95000"/>
              </a:lnSpc>
            </a:pPr>
            <a:r>
              <a:rPr lang="th-TH" sz="2400" b="1" dirty="0" smtClean="0">
                <a:solidFill>
                  <a:srgbClr val="9900CC"/>
                </a:solidFill>
                <a:latin typeface="Angsana New" pitchFamily="18" charset="-34"/>
              </a:rPr>
              <a:t>รูปแบบที่เน้น</a:t>
            </a:r>
            <a:r>
              <a:rPr lang="th-TH" sz="2400" b="1" dirty="0" err="1" smtClean="0">
                <a:solidFill>
                  <a:srgbClr val="9900CC"/>
                </a:solidFill>
                <a:latin typeface="Angsana New" pitchFamily="18" charset="-34"/>
              </a:rPr>
              <a:t>บูรณา</a:t>
            </a:r>
            <a:r>
              <a:rPr lang="th-TH" sz="2400" b="1" dirty="0" smtClean="0">
                <a:solidFill>
                  <a:srgbClr val="9900CC"/>
                </a:solidFill>
                <a:latin typeface="Angsana New" pitchFamily="18" charset="-34"/>
              </a:rPr>
              <a:t>การ</a:t>
            </a:r>
          </a:p>
          <a:p>
            <a:pPr marL="231775" indent="-231775">
              <a:lnSpc>
                <a:spcPct val="95000"/>
              </a:lnSpc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ngsana New" pitchFamily="18" charset="-34"/>
              </a:rPr>
              <a:t>Direct Instruction Model</a:t>
            </a:r>
            <a:endParaRPr lang="th-TH" sz="2400" dirty="0" smtClean="0">
              <a:solidFill>
                <a:srgbClr val="000000"/>
              </a:solidFill>
              <a:latin typeface="Angsana New" pitchFamily="18" charset="-34"/>
            </a:endParaRPr>
          </a:p>
          <a:p>
            <a:pPr marL="231775" indent="-231775">
              <a:lnSpc>
                <a:spcPct val="95000"/>
              </a:lnSpc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ngsana New" pitchFamily="18" charset="-34"/>
              </a:rPr>
              <a:t>Storyline Model</a:t>
            </a:r>
            <a:endParaRPr lang="th-TH" sz="2400" dirty="0" smtClean="0">
              <a:solidFill>
                <a:srgbClr val="000000"/>
              </a:solidFill>
              <a:latin typeface="Angsana New" pitchFamily="18" charset="-34"/>
            </a:endParaRPr>
          </a:p>
          <a:p>
            <a:pPr marL="231775" indent="-231775">
              <a:lnSpc>
                <a:spcPct val="95000"/>
              </a:lnSpc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ngsana New" pitchFamily="18" charset="-34"/>
              </a:rPr>
              <a:t>4 MAT Model</a:t>
            </a:r>
            <a:endParaRPr lang="th-TH" sz="2400" dirty="0" smtClean="0">
              <a:solidFill>
                <a:srgbClr val="000000"/>
              </a:solidFill>
              <a:latin typeface="Angsana New" pitchFamily="18" charset="-34"/>
            </a:endParaRPr>
          </a:p>
          <a:p>
            <a:pPr marL="231775" indent="-231775">
              <a:lnSpc>
                <a:spcPct val="95000"/>
              </a:lnSpc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ngsana New" pitchFamily="18" charset="-34"/>
              </a:rPr>
              <a:t>Cooperative Learning Model</a:t>
            </a:r>
            <a:endParaRPr lang="th-TH" sz="2400" dirty="0" smtClean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0719" y="5949280"/>
            <a:ext cx="575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ศึกษารายละเอียดเพิ่มเติมจากเอกสารประกอบการอบรม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1384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/>
      <p:bldP spid="108548" grpId="0" animBg="1"/>
      <p:bldP spid="108549" grpId="0" animBg="1"/>
      <p:bldP spid="108550" grpId="0" animBg="1"/>
      <p:bldP spid="10855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solidFill>
            <a:schemeClr val="accent1">
              <a:lumMod val="5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h-TH" sz="9600" b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กิจกรรมการเรียนรู้</a:t>
            </a:r>
            <a:endParaRPr lang="th-TH" sz="96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736"/>
            <a:ext cx="9144000" cy="2308324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spAutoFit/>
          </a:bodyPr>
          <a:lstStyle/>
          <a:p>
            <a:pPr algn="thaiDist">
              <a:defRPr/>
            </a:pPr>
            <a:r>
              <a:rPr lang="th-TH" sz="3600" b="1" dirty="0">
                <a:solidFill>
                  <a:prstClr val="white"/>
                </a:solidFill>
                <a:latin typeface="Angsana New" pitchFamily="18" charset="-34"/>
                <a:ea typeface="Calibri" pitchFamily="34" charset="0"/>
                <a:cs typeface="DilleniaUPC"/>
              </a:rPr>
              <a:t>1.นำเทคนิค/วิธีการจัดการเรียนรู้ สื่อการเรียนรู้ ซึ่งจะนำผู้เรียนไปสู่การสร้าง ชิ้นงาน/ภาระงาน เกิดทักษะ(สมรรถนะสำคัญของผู้เรียน)กระบวนการตามธรรมชาติวิชาและคุณลักษณะอันพึงประสงค์  ให้บรรลุตามมาตรฐาน              การเรียนรู้/ตัวชี้วัดในหน่วยการเรียนรู้</a:t>
            </a:r>
            <a:endParaRPr lang="th-TH" sz="5400" b="1" dirty="0">
              <a:solidFill>
                <a:prstClr val="white"/>
              </a:solidFill>
              <a:cs typeface="DilleniaUPC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925678"/>
            <a:ext cx="9144000" cy="175432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spAutoFit/>
          </a:bodyPr>
          <a:lstStyle/>
          <a:p>
            <a:pPr algn="thaiDist">
              <a:defRPr/>
            </a:pPr>
            <a:r>
              <a:rPr lang="th-TH" sz="3600" b="1" dirty="0">
                <a:solidFill>
                  <a:prstClr val="white"/>
                </a:solidFill>
                <a:latin typeface="Angsana New" pitchFamily="18" charset="-34"/>
                <a:ea typeface="Calibri" pitchFamily="34" charset="0"/>
                <a:cs typeface="DilleniaUPC"/>
              </a:rPr>
              <a:t>2. มีความท้าทาย ต่อยอดการเรียนรู้ มีความหมายต่อผู้เรียน เน้นผู้เรียนเป็นสำคัญ คำนึงถึงความแตกต่างของผู้เรียน พัฒนาการทางสมอง และมุ่งเน้นความรู้คู่คุณธรรม</a:t>
            </a:r>
            <a:endParaRPr lang="th-TH" sz="5400" b="1" dirty="0">
              <a:solidFill>
                <a:prstClr val="white"/>
              </a:solidFill>
              <a:cs typeface="DilleniaUPC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925943"/>
            <a:ext cx="9144000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spAutoFit/>
          </a:bodyPr>
          <a:lstStyle/>
          <a:p>
            <a:pPr algn="thaiDist">
              <a:defRPr/>
            </a:pPr>
            <a:r>
              <a:rPr lang="th-TH" sz="4400" b="1" dirty="0">
                <a:solidFill>
                  <a:prstClr val="white"/>
                </a:solidFill>
                <a:latin typeface="Angsana New" pitchFamily="18" charset="-34"/>
                <a:ea typeface="Calibri" pitchFamily="34" charset="0"/>
                <a:cs typeface="DilleniaUPC"/>
              </a:rPr>
              <a:t>3. พัฒนาผู้เรียนให้มีทักษะกระบวนการที่หลากหลาย</a:t>
            </a:r>
            <a:endParaRPr lang="th-TH" sz="6600" b="1" dirty="0">
              <a:solidFill>
                <a:prstClr val="white"/>
              </a:solidFill>
              <a:cs typeface="DilleniaUPC"/>
            </a:endParaRPr>
          </a:p>
        </p:txBody>
      </p:sp>
    </p:spTree>
    <p:extLst>
      <p:ext uri="{BB962C8B-B14F-4D97-AF65-F5344CB8AC3E}">
        <p14:creationId xmlns:p14="http://schemas.microsoft.com/office/powerpoint/2010/main" val="314016570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3"/>
          </p:nvPr>
        </p:nvGraphicFramePr>
        <p:xfrm>
          <a:off x="0" y="2"/>
          <a:ext cx="9144000" cy="7277151"/>
        </p:xfrm>
        <a:graphic>
          <a:graphicData uri="http://schemas.openxmlformats.org/drawingml/2006/table">
            <a:tbl>
              <a:tblPr firstRow="1" firstCol="1" lastRow="1" lastCol="1" bandRow="1">
                <a:tableStyleId>{5C22544A-7EE6-4342-B048-85BDC9FD1C3A}</a:tableStyleId>
              </a:tblPr>
              <a:tblGrid>
                <a:gridCol w="1000100"/>
                <a:gridCol w="1500198"/>
                <a:gridCol w="1285884"/>
                <a:gridCol w="2928958"/>
                <a:gridCol w="1214446"/>
                <a:gridCol w="1214414"/>
              </a:tblGrid>
              <a:tr h="1234386">
                <a:tc>
                  <a:txBody>
                    <a:bodyPr/>
                    <a:lstStyle/>
                    <a:p>
                      <a:pPr algn="ctr">
                        <a:lnSpc>
                          <a:spcPts val="4500"/>
                        </a:lnSpc>
                      </a:pPr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หน่วยที่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0"/>
                        </a:lnSpc>
                      </a:pPr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ชื่อหน่วยการเรียนรู้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0"/>
                        </a:lnSpc>
                      </a:pPr>
                      <a:r>
                        <a:rPr lang="th-TH" sz="4000" dirty="0" err="1" smtClean="0">
                          <a:latin typeface="BrowalliaUPC" pitchFamily="34" charset="-34"/>
                          <a:cs typeface="DilleniaUPC" pitchFamily="18" charset="-34"/>
                        </a:rPr>
                        <a:t>มฐ.</a:t>
                      </a:r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/</a:t>
                      </a:r>
                    </a:p>
                    <a:p>
                      <a:pPr algn="ctr">
                        <a:lnSpc>
                          <a:spcPts val="4500"/>
                        </a:lnSpc>
                      </a:pPr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ตัวชี้วัด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0"/>
                        </a:lnSpc>
                      </a:pPr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สาระสำคัญ/</a:t>
                      </a:r>
                    </a:p>
                    <a:p>
                      <a:pPr algn="ctr">
                        <a:lnSpc>
                          <a:spcPts val="4500"/>
                        </a:lnSpc>
                      </a:pPr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ความคิดรวบยอด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0"/>
                        </a:lnSpc>
                      </a:pPr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เวลา</a:t>
                      </a:r>
                    </a:p>
                    <a:p>
                      <a:pPr algn="ctr">
                        <a:lnSpc>
                          <a:spcPts val="4500"/>
                        </a:lnSpc>
                      </a:pPr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(ชั่วโมง)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00"/>
                        </a:lnSpc>
                      </a:pPr>
                      <a:r>
                        <a:rPr lang="th-TH" sz="4000" dirty="0" smtClean="0">
                          <a:latin typeface="BrowalliaUPC" pitchFamily="34" charset="-34"/>
                          <a:cs typeface="DilleniaUPC" pitchFamily="18" charset="-34"/>
                        </a:rPr>
                        <a:t>น้ำหนักคะแนน</a:t>
                      </a:r>
                      <a:endParaRPr lang="th-TH" sz="4000" dirty="0">
                        <a:latin typeface="BrowalliaUPC" pitchFamily="34" charset="-34"/>
                        <a:cs typeface="DilleniaUPC" pitchFamily="18" charset="-34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๒.</a:t>
                      </a:r>
                      <a:endParaRPr lang="th-TH" sz="24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863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๓.</a:t>
                      </a:r>
                      <a:endParaRPr lang="th-TH" sz="24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863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๔.</a:t>
                      </a:r>
                      <a:endParaRPr lang="th-TH" sz="24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863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๕</a:t>
                      </a:r>
                      <a:endParaRPr lang="th-TH" sz="24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863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๖</a:t>
                      </a:r>
                      <a:endParaRPr lang="th-TH" sz="24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863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๗</a:t>
                      </a:r>
                      <a:endParaRPr lang="th-TH" sz="24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863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400" dirty="0" smtClean="0">
                          <a:solidFill>
                            <a:schemeClr val="bg1"/>
                          </a:solidFill>
                          <a:latin typeface="Tahoma" pitchFamily="34" charset="0"/>
                          <a:cs typeface="Tahoma" pitchFamily="34" charset="0"/>
                        </a:rPr>
                        <a:t>๘</a:t>
                      </a:r>
                      <a:endParaRPr lang="th-TH" sz="24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h-TH" sz="1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2800" dirty="0">
                        <a:solidFill>
                          <a:schemeClr val="bg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18" marB="45718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28694" y="285728"/>
            <a:ext cx="7286644" cy="1143008"/>
          </a:xfrm>
          <a:prstGeom prst="snip2DiagRect">
            <a:avLst/>
          </a:prstGeom>
          <a:solidFill>
            <a:srgbClr val="0033CC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h-TH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เวลาเรียน/จำนวนชั่วโมง</a:t>
            </a:r>
            <a:endParaRPr lang="th-TH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9" y="2428868"/>
            <a:ext cx="8350364" cy="280076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th-TH" sz="4400" b="1" dirty="0">
                <a:solidFill>
                  <a:prstClr val="white"/>
                </a:solidFill>
                <a:latin typeface="Angsana New" pitchFamily="18" charset="-34"/>
                <a:ea typeface="Calibri" pitchFamily="34" charset="0"/>
                <a:cs typeface="DilleniaUPC"/>
              </a:rPr>
              <a:t>เวลาในการจัดกิจกรรมการเรียนรู้ในแต่ละหน่วยการเรียนรู้</a:t>
            </a:r>
          </a:p>
          <a:p>
            <a:pPr algn="ctr">
              <a:defRPr/>
            </a:pPr>
            <a:r>
              <a:rPr lang="th-TH" sz="4400" b="1" dirty="0">
                <a:solidFill>
                  <a:prstClr val="white"/>
                </a:solidFill>
                <a:latin typeface="Angsana New" pitchFamily="18" charset="-34"/>
                <a:ea typeface="Calibri" pitchFamily="34" charset="0"/>
                <a:cs typeface="DilleniaUPC"/>
              </a:rPr>
              <a:t>จะต้องวิเคราะห์ความเหมาะสมกับการจัดกิจกรรมการเรียนรู้</a:t>
            </a:r>
          </a:p>
          <a:p>
            <a:pPr algn="ctr">
              <a:defRPr/>
            </a:pPr>
            <a:r>
              <a:rPr lang="th-TH" sz="4400" b="1" dirty="0">
                <a:solidFill>
                  <a:prstClr val="white"/>
                </a:solidFill>
                <a:latin typeface="Angsana New" pitchFamily="18" charset="-34"/>
                <a:ea typeface="Calibri" pitchFamily="34" charset="0"/>
                <a:cs typeface="DilleniaUPC"/>
              </a:rPr>
              <a:t>ให้สอดคล้องกับจำนวนมาตรฐานการเรียนรู้/ตัวชี้วัดที่ปรากฏ</a:t>
            </a:r>
          </a:p>
          <a:p>
            <a:pPr algn="ctr">
              <a:defRPr/>
            </a:pPr>
            <a:r>
              <a:rPr lang="th-TH" sz="4400" b="1" dirty="0">
                <a:solidFill>
                  <a:prstClr val="white"/>
                </a:solidFill>
                <a:latin typeface="Angsana New" pitchFamily="18" charset="-34"/>
                <a:ea typeface="Calibri" pitchFamily="34" charset="0"/>
                <a:cs typeface="DilleniaUPC"/>
              </a:rPr>
              <a:t>ในการหน่วยการเรียนรู้จากโครงสร้างรายวิชา </a:t>
            </a:r>
            <a:endParaRPr lang="th-TH" sz="6600" b="1" dirty="0">
              <a:solidFill>
                <a:prstClr val="white"/>
              </a:solidFill>
              <a:cs typeface="DilleniaUPC"/>
            </a:endParaRPr>
          </a:p>
        </p:txBody>
      </p:sp>
    </p:spTree>
    <p:extLst>
      <p:ext uri="{BB962C8B-B14F-4D97-AF65-F5344CB8AC3E}">
        <p14:creationId xmlns:p14="http://schemas.microsoft.com/office/powerpoint/2010/main" val="336150253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6191250" cy="719138"/>
          </a:xfrm>
          <a:solidFill>
            <a:schemeClr val="bg1"/>
          </a:solidFill>
        </p:spPr>
        <p:txBody>
          <a:bodyPr/>
          <a:lstStyle/>
          <a:p>
            <a:r>
              <a:rPr lang="th-TH" sz="4000" b="1"/>
              <a:t>แบบบันทึกหน่วยการเรียนรู้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1" y="836613"/>
            <a:ext cx="8640763" cy="2476500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th-TH" b="1"/>
              <a:t>หน่วยการเรียนรู้เรื่อง</a:t>
            </a:r>
            <a:r>
              <a:rPr lang="en-US" sz="2000"/>
              <a:t>…………………………………………………………</a:t>
            </a:r>
            <a:endParaRPr lang="th-TH" sz="2000"/>
          </a:p>
          <a:p>
            <a:pPr algn="ctr">
              <a:buFontTx/>
              <a:buNone/>
            </a:pPr>
            <a:r>
              <a:rPr lang="th-TH"/>
              <a:t>รหัส-ชื่อรายวิชา.......................กลุ่มสาระการเรียนรู้ </a:t>
            </a:r>
            <a:r>
              <a:rPr lang="en-US" sz="2000"/>
              <a:t>………………………</a:t>
            </a:r>
            <a:r>
              <a:rPr lang="th-TH" sz="2000"/>
              <a:t>             </a:t>
            </a:r>
          </a:p>
          <a:p>
            <a:pPr algn="ctr">
              <a:buFontTx/>
              <a:buNone/>
            </a:pPr>
            <a:r>
              <a:rPr lang="th-TH"/>
              <a:t>ชั้น</a:t>
            </a:r>
            <a:r>
              <a:rPr lang="en-US"/>
              <a:t> </a:t>
            </a:r>
            <a:r>
              <a:rPr lang="th-TH"/>
              <a:t>.................... ภาคเรียนที่............................... เวลา....................ชั่วโมง</a:t>
            </a:r>
          </a:p>
          <a:p>
            <a:pPr algn="ctr">
              <a:buFontTx/>
              <a:buNone/>
            </a:pPr>
            <a:r>
              <a:rPr lang="th-TH"/>
              <a:t>ผู้สอน...........................................โรงเรียน.................................................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323851" y="3357565"/>
            <a:ext cx="8651875" cy="3500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th-TH" sz="2400" b="1">
                <a:solidFill>
                  <a:srgbClr val="000000"/>
                </a:solidFill>
              </a:rPr>
              <a:t>มาตรฐานการเรียนรู้</a:t>
            </a:r>
            <a:r>
              <a:rPr lang="th-TH">
                <a:solidFill>
                  <a:srgbClr val="000000"/>
                </a:solidFill>
              </a:rPr>
              <a:t>.........................................................................................................................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th-TH" sz="2400" b="1">
                <a:solidFill>
                  <a:srgbClr val="000000"/>
                </a:solidFill>
              </a:rPr>
              <a:t>ตัวชี้วัด</a:t>
            </a:r>
            <a:endParaRPr lang="en-US" sz="2400" b="1">
              <a:solidFill>
                <a:srgbClr val="0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>
                <a:solidFill>
                  <a:srgbClr val="000000"/>
                </a:solidFill>
              </a:rPr>
              <a:t>      1. ……………………………………………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>
                <a:solidFill>
                  <a:srgbClr val="000000"/>
                </a:solidFill>
              </a:rPr>
              <a:t>      2. ……………………………………………</a:t>
            </a:r>
            <a:endParaRPr lang="th-TH" sz="1800">
              <a:solidFill>
                <a:srgbClr val="0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th-TH" sz="2400" b="1">
                <a:solidFill>
                  <a:srgbClr val="000000"/>
                </a:solidFill>
              </a:rPr>
              <a:t>มาตรฐานการเรียนรู้</a:t>
            </a:r>
            <a:r>
              <a:rPr lang="th-TH">
                <a:solidFill>
                  <a:srgbClr val="000000"/>
                </a:solidFill>
              </a:rPr>
              <a:t>.........................................................................................................................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th-TH" sz="2400" b="1">
                <a:solidFill>
                  <a:srgbClr val="000000"/>
                </a:solidFill>
              </a:rPr>
              <a:t>ตัวชี้วัด</a:t>
            </a:r>
            <a:endParaRPr lang="en-US" sz="2400" b="1">
              <a:solidFill>
                <a:srgbClr val="0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>
                <a:solidFill>
                  <a:srgbClr val="000000"/>
                </a:solidFill>
              </a:rPr>
              <a:t>      1. ……………………………………………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>
                <a:solidFill>
                  <a:srgbClr val="000000"/>
                </a:solidFill>
              </a:rPr>
              <a:t>      2. ……………………………………………</a:t>
            </a:r>
            <a:endParaRPr lang="th-TH" sz="1800">
              <a:solidFill>
                <a:srgbClr val="0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th-TH" sz="1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649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1" y="260352"/>
            <a:ext cx="8569325" cy="626427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h-TH" sz="2800" b="1"/>
              <a:t>สาระสำคัญ</a:t>
            </a:r>
            <a:endParaRPr lang="th-TH" sz="2800"/>
          </a:p>
          <a:p>
            <a:pPr>
              <a:lnSpc>
                <a:spcPct val="80000"/>
              </a:lnSpc>
              <a:buFontTx/>
              <a:buNone/>
            </a:pPr>
            <a:r>
              <a:rPr lang="th-TH" sz="2800"/>
              <a:t>.....................................................................................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2800"/>
              <a:t>.....................................................................................</a:t>
            </a:r>
            <a:r>
              <a:rPr lang="th-TH" sz="2800" b="1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2800" b="1"/>
              <a:t>สาระการเรียนรู้</a:t>
            </a:r>
            <a:endParaRPr lang="th-TH" sz="2800" i="1"/>
          </a:p>
          <a:p>
            <a:pPr>
              <a:lnSpc>
                <a:spcPct val="80000"/>
              </a:lnSpc>
              <a:buFontTx/>
              <a:buNone/>
            </a:pPr>
            <a:r>
              <a:rPr lang="th-TH" sz="2800" i="1"/>
              <a:t>     ความรู้</a:t>
            </a:r>
            <a:r>
              <a:rPr lang="th-TH" sz="2800"/>
              <a:t> .....................................................................................................................................</a:t>
            </a:r>
            <a:r>
              <a:rPr lang="en-US" sz="2800"/>
              <a:t>...</a:t>
            </a:r>
            <a:r>
              <a:rPr lang="th-TH" sz="2800"/>
              <a:t>......................................................................................................................................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2800" i="1"/>
              <a:t>    ทักษะ / กระบวนการ</a:t>
            </a:r>
            <a:r>
              <a:rPr lang="th-TH" sz="2800"/>
              <a:t> ....................................................................................................................................</a:t>
            </a:r>
            <a:r>
              <a:rPr lang="en-US" sz="2800"/>
              <a:t>...</a:t>
            </a:r>
            <a:r>
              <a:rPr lang="th-TH" sz="2800"/>
              <a:t>........................................................................................................................................</a:t>
            </a:r>
            <a:r>
              <a:rPr lang="th-TH" sz="2800" i="1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2800" i="1"/>
              <a:t>    คุณลักษณะ</a:t>
            </a:r>
            <a:r>
              <a:rPr lang="th-TH" sz="2800"/>
              <a:t> ...................................................................................................................................</a:t>
            </a:r>
            <a:r>
              <a:rPr lang="en-US" sz="2800"/>
              <a:t>...</a:t>
            </a:r>
            <a:r>
              <a:rPr lang="th-TH" sz="2800"/>
              <a:t>.........................................................................................................................................</a:t>
            </a:r>
            <a:r>
              <a:rPr lang="th-TH" sz="2800" i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5709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7"/>
            <a:ext cx="8424862" cy="633571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h-TH" sz="2800" b="1"/>
              <a:t>การประเมินผลรวบยอด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2800" i="1"/>
              <a:t>      ชิ้นงานหรือภาระงาน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h-TH" sz="1600" i="1"/>
              <a:t>       .......................................................................................................................</a:t>
            </a:r>
          </a:p>
          <a:p>
            <a:pPr>
              <a:lnSpc>
                <a:spcPct val="80000"/>
              </a:lnSpc>
              <a:buFontTx/>
              <a:buNone/>
            </a:pPr>
            <a:endParaRPr lang="th-TH" sz="1600" i="1"/>
          </a:p>
          <a:p>
            <a:pPr>
              <a:lnSpc>
                <a:spcPct val="80000"/>
              </a:lnSpc>
              <a:buFontTx/>
              <a:buNone/>
            </a:pPr>
            <a:r>
              <a:rPr lang="th-TH" sz="2800" i="1"/>
              <a:t>      การประเมินผล</a:t>
            </a:r>
          </a:p>
        </p:txBody>
      </p:sp>
      <p:graphicFrame>
        <p:nvGraphicFramePr>
          <p:cNvPr id="157701" name="Group 5"/>
          <p:cNvGraphicFramePr>
            <a:graphicFrameLocks noGrp="1"/>
          </p:cNvGraphicFramePr>
          <p:nvPr>
            <p:ph sz="half" idx="2"/>
          </p:nvPr>
        </p:nvGraphicFramePr>
        <p:xfrm>
          <a:off x="611188" y="2276475"/>
          <a:ext cx="7921625" cy="4176714"/>
        </p:xfrm>
        <a:graphic>
          <a:graphicData uri="http://schemas.openxmlformats.org/drawingml/2006/table">
            <a:tbl>
              <a:tblPr/>
              <a:tblGrid>
                <a:gridCol w="1585912"/>
                <a:gridCol w="1582738"/>
                <a:gridCol w="1584325"/>
                <a:gridCol w="1584325"/>
                <a:gridCol w="1584325"/>
              </a:tblGrid>
              <a:tr h="5238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ประเด็น               การประเมิน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ระดับคุณภาพ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2228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9857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9" y="692150"/>
            <a:ext cx="8748712" cy="54737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th-TH" sz="2800" b="1"/>
          </a:p>
          <a:p>
            <a:pPr>
              <a:lnSpc>
                <a:spcPct val="90000"/>
              </a:lnSpc>
              <a:buFontTx/>
              <a:buNone/>
            </a:pPr>
            <a:r>
              <a:rPr lang="th-TH" b="1"/>
              <a:t>กิจกรรมการเรียนรู้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1.</a:t>
            </a:r>
            <a:r>
              <a:rPr lang="th-TH" sz="2400" b="1"/>
              <a:t>กิจกรรมนำสู่การเรียน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400" b="1"/>
              <a:t>..................................................................................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400" b="1"/>
              <a:t>...................................................................................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400" b="1"/>
              <a:t>..................................................................................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2.</a:t>
            </a:r>
            <a:r>
              <a:rPr lang="th-TH" sz="2400" b="1"/>
              <a:t>กิจกรรมที่ช่วยพัฒนาผู้เรียน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400" b="1"/>
              <a:t>.................................................................................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400" b="1"/>
              <a:t>.................................................................................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400" b="1"/>
              <a:t>.................................................................................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/>
              <a:t>3. </a:t>
            </a:r>
            <a:r>
              <a:rPr lang="th-TH" sz="2400" b="1"/>
              <a:t>กิจกรรมรวบยอด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400" b="1"/>
              <a:t>.................................................................................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400" b="1"/>
              <a:t>.................................................................................</a:t>
            </a:r>
          </a:p>
          <a:p>
            <a:pPr>
              <a:lnSpc>
                <a:spcPct val="90000"/>
              </a:lnSpc>
              <a:buFontTx/>
              <a:buNone/>
            </a:pPr>
            <a:endParaRPr lang="th-TH" sz="2400" b="1"/>
          </a:p>
          <a:p>
            <a:pPr>
              <a:lnSpc>
                <a:spcPct val="90000"/>
              </a:lnSpc>
              <a:buFontTx/>
              <a:buNone/>
            </a:pPr>
            <a:endParaRPr lang="th-TH" sz="2800"/>
          </a:p>
        </p:txBody>
      </p:sp>
    </p:spTree>
    <p:extLst>
      <p:ext uri="{BB962C8B-B14F-4D97-AF65-F5344CB8AC3E}">
        <p14:creationId xmlns:p14="http://schemas.microsoft.com/office/powerpoint/2010/main" val="41499364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" y="0"/>
            <a:ext cx="9143999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SN DuSit" pitchFamily="2" charset="-34"/>
                <a:cs typeface="DSN DuSit" pitchFamily="2" charset="-34"/>
              </a:rPr>
              <a:t>การตรวจสอบคุณภาพหน่วยการเรียนรู้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79018" y="2643184"/>
            <a:ext cx="2437521" cy="146423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0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ประเมินหน่วย</a:t>
            </a:r>
          </a:p>
          <a:p>
            <a:pPr algn="ctr">
              <a:defRPr/>
            </a:pPr>
            <a:r>
              <a:rPr lang="th-TH" sz="40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การเรียนรู้</a:t>
            </a:r>
            <a:endParaRPr lang="en-US" sz="40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00497" y="1142984"/>
            <a:ext cx="4857784" cy="550072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9008" y="2033555"/>
            <a:ext cx="311335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th-TH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 วิเคราะห์</a:t>
            </a:r>
            <a:r>
              <a:rPr lang="th-TH" sz="4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คุณภาพ</a:t>
            </a:r>
            <a:br>
              <a:rPr lang="th-TH" sz="4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</a:br>
            <a:endParaRPr lang="en-US" sz="4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5763" y="3286126"/>
            <a:ext cx="286873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Blip>
                <a:blip r:embed="rId3"/>
              </a:buBlip>
              <a:defRPr/>
            </a:pPr>
            <a:r>
              <a:rPr lang="th-TH" sz="4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 ปรับปรุง</a:t>
            </a:r>
            <a:r>
              <a:rPr lang="th-TH" sz="4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แก้ไข</a:t>
            </a:r>
            <a:endParaRPr lang="en-US" sz="44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22020" y="4500570"/>
            <a:ext cx="316093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Blip>
                <a:blip r:embed="rId3"/>
              </a:buBlip>
              <a:defRPr/>
            </a:pPr>
            <a:r>
              <a:rPr lang="th-TH" sz="4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 จัดการ</a:t>
            </a:r>
            <a:r>
              <a:rPr lang="th-TH" sz="4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เรียน</a:t>
            </a:r>
          </a:p>
          <a:p>
            <a:pPr>
              <a:defRPr/>
            </a:pPr>
            <a:r>
              <a:rPr lang="th-TH" sz="4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   การสอน</a:t>
            </a:r>
            <a:endParaRPr lang="en-US" sz="44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SN DuSit" pitchFamily="2" charset="-34"/>
              <a:cs typeface="DSN DuSit" pitchFamily="2" charset="-34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57563" y="3225800"/>
            <a:ext cx="500062" cy="64293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h-TH" sz="4800" b="1" smtClean="0">
                <a:latin typeface="Tahoma" pitchFamily="34" charset="0"/>
                <a:cs typeface="Tahoma" pitchFamily="34" charset="0"/>
              </a:rPr>
              <a:t>การออกแบบหน่วยการเรียนรู้   </a:t>
            </a:r>
            <a:br>
              <a:rPr lang="th-TH" sz="4800" b="1" smtClean="0">
                <a:latin typeface="Tahoma" pitchFamily="34" charset="0"/>
                <a:cs typeface="Tahoma" pitchFamily="34" charset="0"/>
              </a:rPr>
            </a:br>
            <a:r>
              <a:rPr lang="th-TH" sz="4800" b="1" smtClean="0">
                <a:latin typeface="Tahoma" pitchFamily="34" charset="0"/>
                <a:cs typeface="Tahoma" pitchFamily="34" charset="0"/>
              </a:rPr>
              <a:t>             อิงมาตรฐาน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132138" y="1989140"/>
            <a:ext cx="4535487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ขั้นตอนที่ 1</a:t>
            </a:r>
          </a:p>
          <a:p>
            <a:pPr algn="ctr"/>
            <a:r>
              <a:rPr lang="th-TH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กำหนดเป้าหมายการเรียนรู้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827088" y="4868863"/>
            <a:ext cx="6337300" cy="1223962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ขั้นตอนที่ </a:t>
            </a: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th-TH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วางแผนการจัดประสบการณ์การเรียนรู้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835150" y="3429002"/>
            <a:ext cx="5473700" cy="11525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ขั้นตอนที่ </a:t>
            </a: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th-TH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กำหนดหลักฐานผลของการเรียนรู้</a:t>
            </a:r>
          </a:p>
        </p:txBody>
      </p:sp>
      <p:sp>
        <p:nvSpPr>
          <p:cNvPr id="266246" name="Line 6"/>
          <p:cNvSpPr>
            <a:spLocks noChangeShapeType="1"/>
          </p:cNvSpPr>
          <p:nvPr/>
        </p:nvSpPr>
        <p:spPr bwMode="auto">
          <a:xfrm flipV="1">
            <a:off x="6889750" y="2060577"/>
            <a:ext cx="1728788" cy="41767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 sz="3600">
              <a:solidFill>
                <a:srgbClr val="000000"/>
              </a:solidFill>
            </a:endParaRPr>
          </a:p>
        </p:txBody>
      </p:sp>
      <p:sp>
        <p:nvSpPr>
          <p:cNvPr id="266247" name="Line 7"/>
          <p:cNvSpPr>
            <a:spLocks noChangeShapeType="1"/>
          </p:cNvSpPr>
          <p:nvPr/>
        </p:nvSpPr>
        <p:spPr bwMode="auto">
          <a:xfrm flipH="1">
            <a:off x="338139" y="1989138"/>
            <a:ext cx="2376487" cy="40322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 sz="3600">
              <a:solidFill>
                <a:srgbClr val="000000"/>
              </a:solidFill>
            </a:endParaRPr>
          </a:p>
        </p:txBody>
      </p:sp>
      <p:sp>
        <p:nvSpPr>
          <p:cNvPr id="266248" name="AutoShape 8"/>
          <p:cNvSpPr>
            <a:spLocks noChangeArrowheads="1"/>
          </p:cNvSpPr>
          <p:nvPr/>
        </p:nvSpPr>
        <p:spPr bwMode="auto">
          <a:xfrm rot="-3542787">
            <a:off x="-253206" y="3213895"/>
            <a:ext cx="3168650" cy="1008062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th-TH" sz="3200" b="1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ประเมินหน่วยการเรียนรู้</a:t>
            </a:r>
          </a:p>
        </p:txBody>
      </p:sp>
      <p:sp>
        <p:nvSpPr>
          <p:cNvPr id="266249" name="AutoShape 9"/>
          <p:cNvSpPr>
            <a:spLocks noChangeArrowheads="1"/>
          </p:cNvSpPr>
          <p:nvPr/>
        </p:nvSpPr>
        <p:spPr bwMode="auto">
          <a:xfrm rot="-4094465">
            <a:off x="6444457" y="3717132"/>
            <a:ext cx="3168650" cy="1008063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th-TH" sz="3200" b="1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ประเมินหน่วยการเรียนรู้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38402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6" grpId="0" animBg="1"/>
      <p:bldP spid="266247" grpId="0" animBg="1"/>
      <p:bldP spid="266248" grpId="0"/>
      <p:bldP spid="26624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 bwMode="auto">
          <a:xfrm>
            <a:off x="457200" y="2286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กิจกรรมที่ 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2 </a:t>
            </a:r>
            <a:r>
              <a:rPr kumimoji="0" lang="th-TH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การประเมินหน่วยการเรียนรู้</a:t>
            </a:r>
            <a:endParaRPr kumimoji="0" lang="th-TH" sz="4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407707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/>
              <a:t>แบบประเมินหน่วยการเรียนรู้อยู่ในเอกสารประกอบการอบรม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597642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571612"/>
            <a:ext cx="6165470" cy="1569660"/>
          </a:xfrm>
          <a:prstGeom prst="rect">
            <a:avLst/>
          </a:prstGeom>
          <a:noFill/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จากหน่วยการเรียนรู้</a:t>
            </a:r>
            <a:r>
              <a:rPr lang="th-TH" sz="4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สู่</a:t>
            </a:r>
            <a:endParaRPr lang="th-TH" sz="4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SN DuSit" pitchFamily="2" charset="-34"/>
              <a:cs typeface="DSN DuSit" pitchFamily="2" charset="-34"/>
            </a:endParaRPr>
          </a:p>
          <a:p>
            <a:pPr algn="ctr">
              <a:defRPr/>
            </a:pPr>
            <a:r>
              <a:rPr lang="th-TH" sz="4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SN DuSit" pitchFamily="2" charset="-34"/>
                <a:cs typeface="DSN DuSit" pitchFamily="2" charset="-34"/>
              </a:rPr>
              <a:t>การจัดทำแผนการจัดการเรียนรู้</a:t>
            </a:r>
            <a:endParaRPr lang="en-US" sz="4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SN DuSit" pitchFamily="2" charset="-34"/>
              <a:cs typeface="DSN DuSit" pitchFamily="2" charset="-34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 descr="30%"/>
          <p:cNvSpPr>
            <a:spLocks noChangeArrowheads="1"/>
          </p:cNvSpPr>
          <p:nvPr/>
        </p:nvSpPr>
        <p:spPr bwMode="auto">
          <a:xfrm>
            <a:off x="541339" y="4870450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11" name="Rectangle 3" descr="30%"/>
          <p:cNvSpPr>
            <a:spLocks noChangeArrowheads="1"/>
          </p:cNvSpPr>
          <p:nvPr/>
        </p:nvSpPr>
        <p:spPr bwMode="auto">
          <a:xfrm>
            <a:off x="1838325" y="4870450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12" name="Rectangle 4" descr="30%"/>
          <p:cNvSpPr>
            <a:spLocks noChangeArrowheads="1"/>
          </p:cNvSpPr>
          <p:nvPr/>
        </p:nvSpPr>
        <p:spPr bwMode="auto">
          <a:xfrm>
            <a:off x="3133725" y="4870450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13" name="Rectangle 5" descr="30%"/>
          <p:cNvSpPr>
            <a:spLocks noChangeArrowheads="1"/>
          </p:cNvSpPr>
          <p:nvPr/>
        </p:nvSpPr>
        <p:spPr bwMode="auto">
          <a:xfrm>
            <a:off x="4430714" y="4870450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14" name="Rectangle 6" descr="30%"/>
          <p:cNvSpPr>
            <a:spLocks noChangeArrowheads="1"/>
          </p:cNvSpPr>
          <p:nvPr/>
        </p:nvSpPr>
        <p:spPr bwMode="auto">
          <a:xfrm>
            <a:off x="1189039" y="4006850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15" name="Rectangle 7" descr="30%"/>
          <p:cNvSpPr>
            <a:spLocks noChangeArrowheads="1"/>
          </p:cNvSpPr>
          <p:nvPr/>
        </p:nvSpPr>
        <p:spPr bwMode="auto">
          <a:xfrm>
            <a:off x="2484439" y="4006850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16" name="Rectangle 8" descr="30%"/>
          <p:cNvSpPr>
            <a:spLocks noChangeArrowheads="1"/>
          </p:cNvSpPr>
          <p:nvPr/>
        </p:nvSpPr>
        <p:spPr bwMode="auto">
          <a:xfrm>
            <a:off x="3781425" y="4006850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17" name="Rectangle 9" descr="30%"/>
          <p:cNvSpPr>
            <a:spLocks noChangeArrowheads="1"/>
          </p:cNvSpPr>
          <p:nvPr/>
        </p:nvSpPr>
        <p:spPr bwMode="auto">
          <a:xfrm>
            <a:off x="541339" y="3141663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18" name="Rectangle 10" descr="30%"/>
          <p:cNvSpPr>
            <a:spLocks noChangeArrowheads="1"/>
          </p:cNvSpPr>
          <p:nvPr/>
        </p:nvSpPr>
        <p:spPr bwMode="auto">
          <a:xfrm>
            <a:off x="3133725" y="3141663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19" name="Rectangle 11" descr="30%"/>
          <p:cNvSpPr>
            <a:spLocks noChangeArrowheads="1"/>
          </p:cNvSpPr>
          <p:nvPr/>
        </p:nvSpPr>
        <p:spPr bwMode="auto">
          <a:xfrm>
            <a:off x="4430714" y="3141663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20" name="Rectangle 12" descr="30%"/>
          <p:cNvSpPr>
            <a:spLocks noChangeArrowheads="1"/>
          </p:cNvSpPr>
          <p:nvPr/>
        </p:nvSpPr>
        <p:spPr bwMode="auto">
          <a:xfrm>
            <a:off x="1190625" y="2278063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21" name="Rectangle 13" descr="30%"/>
          <p:cNvSpPr>
            <a:spLocks noChangeArrowheads="1"/>
          </p:cNvSpPr>
          <p:nvPr/>
        </p:nvSpPr>
        <p:spPr bwMode="auto">
          <a:xfrm>
            <a:off x="2486025" y="2278063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22" name="Rectangle 14" descr="30%"/>
          <p:cNvSpPr>
            <a:spLocks noChangeArrowheads="1"/>
          </p:cNvSpPr>
          <p:nvPr/>
        </p:nvSpPr>
        <p:spPr bwMode="auto">
          <a:xfrm>
            <a:off x="3783014" y="2278063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23" name="Rectangle 15" descr="30%"/>
          <p:cNvSpPr>
            <a:spLocks noChangeArrowheads="1"/>
          </p:cNvSpPr>
          <p:nvPr/>
        </p:nvSpPr>
        <p:spPr bwMode="auto">
          <a:xfrm>
            <a:off x="5078413" y="2278063"/>
            <a:ext cx="647700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24" name="Rectangle 16" descr="30%"/>
          <p:cNvSpPr>
            <a:spLocks noChangeArrowheads="1"/>
          </p:cNvSpPr>
          <p:nvPr/>
        </p:nvSpPr>
        <p:spPr bwMode="auto">
          <a:xfrm>
            <a:off x="541338" y="2278063"/>
            <a:ext cx="6492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25" name="Rectangle 17" descr="30%"/>
          <p:cNvSpPr>
            <a:spLocks noChangeArrowheads="1"/>
          </p:cNvSpPr>
          <p:nvPr/>
        </p:nvSpPr>
        <p:spPr bwMode="auto">
          <a:xfrm>
            <a:off x="5078413" y="4006850"/>
            <a:ext cx="647700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26" name="Rectangle 18" descr="30%"/>
          <p:cNvSpPr>
            <a:spLocks noChangeArrowheads="1"/>
          </p:cNvSpPr>
          <p:nvPr/>
        </p:nvSpPr>
        <p:spPr bwMode="auto">
          <a:xfrm>
            <a:off x="541338" y="4006850"/>
            <a:ext cx="6492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27" name="Rectangle 19" descr="30%"/>
          <p:cNvSpPr>
            <a:spLocks noChangeArrowheads="1"/>
          </p:cNvSpPr>
          <p:nvPr/>
        </p:nvSpPr>
        <p:spPr bwMode="auto">
          <a:xfrm>
            <a:off x="539750" y="1412875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28" name="Rectangle 20" descr="30%"/>
          <p:cNvSpPr>
            <a:spLocks noChangeArrowheads="1"/>
          </p:cNvSpPr>
          <p:nvPr/>
        </p:nvSpPr>
        <p:spPr bwMode="auto">
          <a:xfrm>
            <a:off x="1836739" y="1412875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29" name="Rectangle 21" descr="30%"/>
          <p:cNvSpPr>
            <a:spLocks noChangeArrowheads="1"/>
          </p:cNvSpPr>
          <p:nvPr/>
        </p:nvSpPr>
        <p:spPr bwMode="auto">
          <a:xfrm>
            <a:off x="3132139" y="1412875"/>
            <a:ext cx="1296987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30" name="Rectangle 22" descr="30%"/>
          <p:cNvSpPr>
            <a:spLocks noChangeArrowheads="1"/>
          </p:cNvSpPr>
          <p:nvPr/>
        </p:nvSpPr>
        <p:spPr bwMode="auto">
          <a:xfrm>
            <a:off x="4429125" y="1412875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31" name="WordArt 23"/>
          <p:cNvSpPr>
            <a:spLocks noChangeArrowheads="1" noChangeShapeType="1" noTextEdit="1"/>
          </p:cNvSpPr>
          <p:nvPr/>
        </p:nvSpPr>
        <p:spPr bwMode="auto">
          <a:xfrm>
            <a:off x="1258888" y="5949952"/>
            <a:ext cx="27368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53882" dir="2700000" algn="ctr" rotWithShape="0">
                    <a:srgbClr val="000000"/>
                  </a:outerShdw>
                </a:effectLst>
                <a:latin typeface="LilyUPC"/>
                <a:cs typeface="LilyUPC"/>
              </a:rPr>
              <a:t>หน่วยการเรียนรู้</a:t>
            </a:r>
          </a:p>
        </p:txBody>
      </p:sp>
      <p:sp>
        <p:nvSpPr>
          <p:cNvPr id="94232" name="Rectangle 24" descr="30%"/>
          <p:cNvSpPr>
            <a:spLocks noChangeArrowheads="1"/>
          </p:cNvSpPr>
          <p:nvPr/>
        </p:nvSpPr>
        <p:spPr bwMode="auto">
          <a:xfrm>
            <a:off x="1835150" y="3141663"/>
            <a:ext cx="1296988" cy="863600"/>
          </a:xfrm>
          <a:prstGeom prst="rect">
            <a:avLst/>
          </a:prstGeom>
          <a:pattFill prst="pct30">
            <a:fgClr>
              <a:srgbClr val="FF9933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233" name="AutoShape 25"/>
          <p:cNvSpPr>
            <a:spLocks noChangeArrowheads="1"/>
          </p:cNvSpPr>
          <p:nvPr/>
        </p:nvSpPr>
        <p:spPr bwMode="auto">
          <a:xfrm>
            <a:off x="2555876" y="4076700"/>
            <a:ext cx="287338" cy="1873250"/>
          </a:xfrm>
          <a:prstGeom prst="upArrow">
            <a:avLst>
              <a:gd name="adj1" fmla="val 50278"/>
              <a:gd name="adj2" fmla="val 9688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8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94234" name="Group 26"/>
          <p:cNvGrpSpPr>
            <a:grpSpLocks/>
          </p:cNvGrpSpPr>
          <p:nvPr/>
        </p:nvGrpSpPr>
        <p:grpSpPr bwMode="auto">
          <a:xfrm>
            <a:off x="3059114" y="3141663"/>
            <a:ext cx="5762625" cy="792162"/>
            <a:chOff x="1791" y="2024"/>
            <a:chExt cx="3766" cy="408"/>
          </a:xfrm>
        </p:grpSpPr>
        <p:sp>
          <p:nvSpPr>
            <p:cNvPr id="9423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833" y="2024"/>
              <a:ext cx="17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h-TH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000000"/>
                    </a:outerShdw>
                  </a:effectLst>
                  <a:latin typeface="LilyUPC"/>
                  <a:cs typeface="LilyUPC"/>
                </a:rPr>
                <a:t>แผนจัดการเรียนรู้</a:t>
              </a:r>
            </a:p>
          </p:txBody>
        </p:sp>
        <p:sp>
          <p:nvSpPr>
            <p:cNvPr id="94236" name="AutoShape 28"/>
            <p:cNvSpPr>
              <a:spLocks noChangeArrowheads="1"/>
            </p:cNvSpPr>
            <p:nvPr/>
          </p:nvSpPr>
          <p:spPr bwMode="auto">
            <a:xfrm rot="16200000" flipV="1">
              <a:off x="2653" y="1298"/>
              <a:ext cx="182" cy="1905"/>
            </a:xfrm>
            <a:prstGeom prst="upArrow">
              <a:avLst>
                <a:gd name="adj1" fmla="val 50556"/>
                <a:gd name="adj2" fmla="val 10820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94237" name="Group 29"/>
          <p:cNvGrpSpPr>
            <a:grpSpLocks/>
          </p:cNvGrpSpPr>
          <p:nvPr/>
        </p:nvGrpSpPr>
        <p:grpSpPr bwMode="auto">
          <a:xfrm rot="-1218912">
            <a:off x="2771776" y="1916113"/>
            <a:ext cx="5762625" cy="792162"/>
            <a:chOff x="1791" y="2024"/>
            <a:chExt cx="3766" cy="408"/>
          </a:xfrm>
        </p:grpSpPr>
        <p:sp>
          <p:nvSpPr>
            <p:cNvPr id="94238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833" y="2024"/>
              <a:ext cx="17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h-TH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000000"/>
                    </a:outerShdw>
                  </a:effectLst>
                  <a:latin typeface="LilyUPC"/>
                  <a:cs typeface="LilyUPC"/>
                </a:rPr>
                <a:t>แผนจัดการเรียนรู้</a:t>
              </a:r>
            </a:p>
          </p:txBody>
        </p:sp>
        <p:sp>
          <p:nvSpPr>
            <p:cNvPr id="94239" name="AutoShape 31"/>
            <p:cNvSpPr>
              <a:spLocks noChangeArrowheads="1"/>
            </p:cNvSpPr>
            <p:nvPr/>
          </p:nvSpPr>
          <p:spPr bwMode="auto">
            <a:xfrm rot="16200000" flipV="1">
              <a:off x="2653" y="1298"/>
              <a:ext cx="182" cy="1905"/>
            </a:xfrm>
            <a:prstGeom prst="upArrow">
              <a:avLst>
                <a:gd name="adj1" fmla="val 50556"/>
                <a:gd name="adj2" fmla="val 10820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94240" name="Group 32"/>
          <p:cNvGrpSpPr>
            <a:grpSpLocks/>
          </p:cNvGrpSpPr>
          <p:nvPr/>
        </p:nvGrpSpPr>
        <p:grpSpPr bwMode="auto">
          <a:xfrm rot="936361">
            <a:off x="2916238" y="4149727"/>
            <a:ext cx="5762625" cy="792163"/>
            <a:chOff x="1791" y="2024"/>
            <a:chExt cx="3766" cy="408"/>
          </a:xfrm>
        </p:grpSpPr>
        <p:sp>
          <p:nvSpPr>
            <p:cNvPr id="94241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3833" y="2024"/>
              <a:ext cx="172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h-TH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000000"/>
                    </a:outerShdw>
                  </a:effectLst>
                  <a:latin typeface="LilyUPC"/>
                  <a:cs typeface="LilyUPC"/>
                </a:rPr>
                <a:t>แผนจัดการเรียนรู้</a:t>
              </a:r>
            </a:p>
          </p:txBody>
        </p:sp>
        <p:sp>
          <p:nvSpPr>
            <p:cNvPr id="94242" name="AutoShape 34"/>
            <p:cNvSpPr>
              <a:spLocks noChangeArrowheads="1"/>
            </p:cNvSpPr>
            <p:nvPr/>
          </p:nvSpPr>
          <p:spPr bwMode="auto">
            <a:xfrm rot="16200000" flipV="1">
              <a:off x="2653" y="1298"/>
              <a:ext cx="182" cy="1905"/>
            </a:xfrm>
            <a:prstGeom prst="upArrow">
              <a:avLst>
                <a:gd name="adj1" fmla="val 50556"/>
                <a:gd name="adj2" fmla="val 10820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1299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42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ิตชีวา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ชีวิตชีวา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ชีวิตชีวา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ชีวิตชีวา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ชีวิตชีวา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ชีวิตชีวา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Nature">
  <a:themeElements>
    <a:clrScheme name="">
      <a:dk1>
        <a:srgbClr val="008000"/>
      </a:dk1>
      <a:lt1>
        <a:srgbClr val="FFFFCC"/>
      </a:lt1>
      <a:dk2>
        <a:srgbClr val="0066FF"/>
      </a:dk2>
      <a:lt2>
        <a:srgbClr val="CEC8BA"/>
      </a:lt2>
      <a:accent1>
        <a:srgbClr val="C9DDF1"/>
      </a:accent1>
      <a:accent2>
        <a:srgbClr val="FAC164"/>
      </a:accent2>
      <a:accent3>
        <a:srgbClr val="FFFFE2"/>
      </a:accent3>
      <a:accent4>
        <a:srgbClr val="006C00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6">
        <a:dk1>
          <a:srgbClr val="009900"/>
        </a:dk1>
        <a:lt1>
          <a:srgbClr val="FFFFFF"/>
        </a:lt1>
        <a:dk2>
          <a:srgbClr val="0066FF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008200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ngsana New" pitchFamily="18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ngsana New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ชีวิตชีวา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ชีวิตชีวา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ชีวิตชีวา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ชีวิตชีวา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ชีวิตชีวา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ชีวิตชีวา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ชีวิตชีวา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ชีวิตชีวา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ชีวิตชีวา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เทคนิ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เทคนิค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เทคนิค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ชีวิตชีวา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ชีวิตชีวา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ชีวิตชีวา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ชีวิตชีวา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ชีวิตชีวา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ชีวิตชีวา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3677</TotalTime>
  <Words>4414</Words>
  <Application>Microsoft Office PowerPoint</Application>
  <PresentationFormat>นำเสนอทางหน้าจอ (4:3)</PresentationFormat>
  <Paragraphs>985</Paragraphs>
  <Slides>103</Slides>
  <Notes>38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15</vt:i4>
      </vt:variant>
      <vt:variant>
        <vt:lpstr>ชื่อเรื่องภาพนิ่ง</vt:lpstr>
      </vt:variant>
      <vt:variant>
        <vt:i4>103</vt:i4>
      </vt:variant>
    </vt:vector>
  </HeadingPairs>
  <TitlesOfParts>
    <vt:vector size="118" baseType="lpstr">
      <vt:lpstr>ชีวิตชีวา</vt:lpstr>
      <vt:lpstr>สลิปสตรีม</vt:lpstr>
      <vt:lpstr>1_ชีวิตชีวา</vt:lpstr>
      <vt:lpstr>ชุดรูปแบบของ Office</vt:lpstr>
      <vt:lpstr>2_ชีวิตชีวา</vt:lpstr>
      <vt:lpstr>3_ชีวิตชีวา</vt:lpstr>
      <vt:lpstr>เทคนิค</vt:lpstr>
      <vt:lpstr>4_ชีวิตชีวา</vt:lpstr>
      <vt:lpstr>5_ชีวิตชีวา</vt:lpstr>
      <vt:lpstr>6_ชีวิตชีวา</vt:lpstr>
      <vt:lpstr>Default Design</vt:lpstr>
      <vt:lpstr>Nature</vt:lpstr>
      <vt:lpstr>1_Eclipse</vt:lpstr>
      <vt:lpstr>1_การออกแบบเริ่มต้น</vt:lpstr>
      <vt:lpstr>1_Default Design</vt:lpstr>
      <vt:lpstr>การเชื่อมโยงหลักสูตรสู่การจัดการเรียนการเรียนรู้  </vt:lpstr>
      <vt:lpstr>จากหลักสูตร</vt:lpstr>
      <vt:lpstr>หลักสูตรแกนกลางฯสู่การจัดการเรียนรู้</vt:lpstr>
      <vt:lpstr>โครงสร้างรายวิชา</vt:lpstr>
      <vt:lpstr>ความสำคัญของโครงสร้างรายวิชา</vt:lpstr>
      <vt:lpstr>องค์ประกอบของโครงสร้างรายวิชา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การนิเทศการเขียนสาระสำคัญ</vt:lpstr>
      <vt:lpstr>การวิเคราะห์มาตรฐานการเรียนรู้/ตัวชี้วัด สู่การกำหนดสาระสำคัญ</vt:lpstr>
      <vt:lpstr>สาระสำคัญ/ความคิดรวบยอด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การออกแบบหน่วยการเรียนรู้ อิงมาตรฐาน</vt:lpstr>
      <vt:lpstr>งานนำเสนอ PowerPoint</vt:lpstr>
      <vt:lpstr>หน่วยการเรียนรู้อิงมาตรฐาน (Standard – based Unit)</vt:lpstr>
      <vt:lpstr>หน่วยการเรียนรู้</vt:lpstr>
      <vt:lpstr>งานนำเสนอ PowerPoint</vt:lpstr>
      <vt:lpstr>ขั้นตอนการออกแบบหน่วยการเรียนรู้</vt:lpstr>
      <vt:lpstr>ขั้นตอนการออกแบบ                    หน่วยการเรียนรู้</vt:lpstr>
      <vt:lpstr> ขั้นตอนที่ 1  การกำหนดเป้าหมายการเรียนรู้   </vt:lpstr>
      <vt:lpstr>การจัดลำดับความสำคัญของผลการเรียนรู้</vt:lpstr>
      <vt:lpstr> ขั้นตอนที่ 2  การกำหนดหลักฐานผลของการเรียนรู้   </vt:lpstr>
      <vt:lpstr>กำหนดหลักฐานของผลการเรียนรู้</vt:lpstr>
      <vt:lpstr>ความสัมพันธ์ระหว่าง                                    การจัดลำดับผลการเรียนรู้และการประเมินผล</vt:lpstr>
      <vt:lpstr>ขั้นตอนที่ 3  การวางแผนการเรียนการสอน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3. การกำหนดชิ้นงานหรือภาระงาน</vt:lpstr>
      <vt:lpstr>ตัวอย่างชิ้นงานหรือภาระงาน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การเชื่อมโยงมาตรฐาน/ตัวชี้วัด สู่หลักฐานการเรียนรู้และการประเมินผลการเรียนรู้</vt:lpstr>
      <vt:lpstr>การประเมินโดยใช้รูบริค  (rubric) </vt:lpstr>
      <vt:lpstr> รูปแบบของเกณฑ์การประเมิน</vt:lpstr>
      <vt:lpstr>ขั้นตอนการสร้างเกณฑ์การประเมิน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4. การจัดกิจกรรมการเรียนรู้</vt:lpstr>
      <vt:lpstr>งานนำเสนอ PowerPoint</vt:lpstr>
      <vt:lpstr>งานนำเสนอ PowerPoint</vt:lpstr>
      <vt:lpstr>งานนำเสนอ PowerPoint</vt:lpstr>
      <vt:lpstr>เทคนิคการสอน</vt:lpstr>
      <vt:lpstr>เทคนิคการสอนต่างๆ</vt:lpstr>
      <vt:lpstr>วิธีสอน (METHOD)</vt:lpstr>
      <vt:lpstr>วิธีสอนแบบต่างๆ</vt:lpstr>
      <vt:lpstr>วิธีสอนและวัตถุประสงค์</vt:lpstr>
      <vt:lpstr>รูปแบบการสอน/รูปแบบการเรียนการสอน</vt:lpstr>
      <vt:lpstr>รูปแบบการสอนต่างๆ</vt:lpstr>
      <vt:lpstr>กิจกรรมการเรียนรู้</vt:lpstr>
      <vt:lpstr>เวลาเรียน/จำนวนชั่วโมง</vt:lpstr>
      <vt:lpstr>แบบบันทึกหน่วยการเรียนรู้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การออกแบบหน่วยการเรียนรู้                 อิงมาตรฐาน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TrueFasterOS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TrueFasterUser</dc:creator>
  <cp:lastModifiedBy>Surakrai</cp:lastModifiedBy>
  <cp:revision>744</cp:revision>
  <dcterms:created xsi:type="dcterms:W3CDTF">2009-09-08T07:05:37Z</dcterms:created>
  <dcterms:modified xsi:type="dcterms:W3CDTF">2014-12-08T03:07:39Z</dcterms:modified>
</cp:coreProperties>
</file>